
<file path=[Content_Types].xml><?xml version="1.0" encoding="utf-8"?>
<Types xmlns="http://schemas.openxmlformats.org/package/2006/content-types">
  <Override PartName="/ppt/slides/slide29.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Override PartName="/ppt/notesSlides/notesSlide27.xml" ContentType="application/vnd.openxmlformats-officedocument.presentationml.notesSlide+xml"/>
  <Override PartName="/ppt/notesSlides/notesSlide36.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32.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diagrams/layout1.xml" ContentType="application/vnd.openxmlformats-officedocument.drawingml.diagramLayout+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diagrams/drawing1.xml" ContentType="application/vnd.ms-office.drawingml.diagramDrawing+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Default Extension="jpeg" ContentType="image/jpeg"/>
  <Override PartName="/ppt/notesSlides/notesSlide17.xml" ContentType="application/vnd.openxmlformats-officedocument.presentationml.notesSlide+xml"/>
  <Override PartName="/ppt/notesSlides/notesSlide28.xml" ContentType="application/vnd.openxmlformats-officedocument.presentationml.notesSlide+xml"/>
  <Override PartName="/ppt/diagrams/quickStyle1.xml" ContentType="application/vnd.openxmlformats-officedocument.drawingml.diagramStyle+xml"/>
  <Override PartName="/ppt/notesSlides/notesSlide3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ppt/notesSlides/notesSlide3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notesSlides/notesSlide4.xml" ContentType="application/vnd.openxmlformats-officedocument.presentationml.notesSlide+xml"/>
  <Override PartName="/ppt/diagrams/data1.xml" ContentType="application/vnd.openxmlformats-officedocument.drawingml.diagramData+xml"/>
  <Override PartName="/docProps/core.xml" ContentType="application/vnd.openxmlformats-package.core-properties+xml"/>
  <Override PartName="/ppt/slides/slide6.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27.xml" ContentType="application/vnd.openxmlformats-officedocument.presentationml.slide+xml"/>
  <Override PartName="/ppt/slideLayouts/slideLayout4.xml" ContentType="application/vnd.openxmlformats-officedocument.presentationml.slideLayout+xml"/>
  <Override PartName="/ppt/notesSlides/notesSlide29.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9"/>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79" r:id="rId14"/>
    <p:sldId id="271" r:id="rId15"/>
    <p:sldId id="268" r:id="rId16"/>
    <p:sldId id="269" r:id="rId17"/>
    <p:sldId id="270" r:id="rId18"/>
    <p:sldId id="272" r:id="rId19"/>
    <p:sldId id="273" r:id="rId20"/>
    <p:sldId id="274" r:id="rId21"/>
    <p:sldId id="275" r:id="rId22"/>
    <p:sldId id="277" r:id="rId23"/>
    <p:sldId id="276" r:id="rId24"/>
    <p:sldId id="280" r:id="rId25"/>
    <p:sldId id="281" r:id="rId26"/>
    <p:sldId id="282" r:id="rId27"/>
    <p:sldId id="283" r:id="rId28"/>
    <p:sldId id="284" r:id="rId29"/>
    <p:sldId id="285" r:id="rId30"/>
    <p:sldId id="286" r:id="rId31"/>
    <p:sldId id="287" r:id="rId32"/>
    <p:sldId id="288" r:id="rId33"/>
    <p:sldId id="289" r:id="rId34"/>
    <p:sldId id="290" r:id="rId35"/>
    <p:sldId id="291" r:id="rId36"/>
    <p:sldId id="292" r:id="rId37"/>
    <p:sldId id="278" r:id="rId3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8A107856-5554-42FB-B03E-39F5DBC370BA}" styleName="Medium Style 4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 styleId="{16D9F66E-5EB9-4882-86FB-DCBF35E3C3E4}" styleName="Medium Style 4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solidFill>
            <a:schemeClr val="accent6">
              <a:tint val="20000"/>
            </a:schemeClr>
          </a:solidFill>
        </a:fill>
      </a:tcStyle>
    </a:wholeTbl>
    <a:band1H>
      <a:tcStyle>
        <a:tcBdr/>
        <a:fill>
          <a:solidFill>
            <a:schemeClr val="accent6">
              <a:tint val="40000"/>
            </a:schemeClr>
          </a:solidFill>
        </a:fill>
      </a:tcStyle>
    </a:band1H>
    <a:band1V>
      <a:tcStyle>
        <a:tcBdr/>
        <a:fill>
          <a:solidFill>
            <a:schemeClr val="accent6">
              <a:tint val="40000"/>
            </a:schemeClr>
          </a:solidFill>
        </a:fill>
      </a:tcStyle>
    </a:band1V>
    <a:lastCol>
      <a:tcTxStyle b="on"/>
      <a:tcStyle>
        <a:tcBdr/>
      </a:tcStyle>
    </a:lastCol>
    <a:firstCol>
      <a:tcTxStyle b="on"/>
      <a:tcStyle>
        <a:tcBdr/>
      </a:tcStyle>
    </a:firstCol>
    <a:lastRow>
      <a:tcTxStyle b="on"/>
      <a:tcStyle>
        <a:tcBdr>
          <a:top>
            <a:ln w="25400" cmpd="sng">
              <a:solidFill>
                <a:schemeClr val="accent6"/>
              </a:solidFill>
            </a:ln>
          </a:top>
        </a:tcBdr>
        <a:fill>
          <a:solidFill>
            <a:schemeClr val="accent6">
              <a:tint val="20000"/>
            </a:schemeClr>
          </a:solidFill>
        </a:fill>
      </a:tcStyle>
    </a:lastRow>
    <a:firstRow>
      <a:tcTxStyle b="on"/>
      <a:tcStyle>
        <a:tcBdr/>
        <a:fill>
          <a:solidFill>
            <a:schemeClr val="accent6">
              <a:tint val="20000"/>
            </a:schemeClr>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8" d="100"/>
          <a:sy n="78" d="100"/>
        </p:scale>
        <p:origin x="-600" y="-9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8E201B5-2A80-45A9-897E-EEC350B4E04E}" type="doc">
      <dgm:prSet loTypeId="urn:microsoft.com/office/officeart/2005/8/layout/vList2" loCatId="list" qsTypeId="urn:microsoft.com/office/officeart/2005/8/quickstyle/simple1" qsCatId="simple" csTypeId="urn:microsoft.com/office/officeart/2005/8/colors/colorful1" csCatId="colorful" phldr="1"/>
      <dgm:spPr/>
      <dgm:t>
        <a:bodyPr/>
        <a:lstStyle/>
        <a:p>
          <a:endParaRPr lang="en-US"/>
        </a:p>
      </dgm:t>
    </dgm:pt>
    <dgm:pt modelId="{C2FBBA90-ACE4-4FE6-8765-EB23C32FFA90}">
      <dgm:prSet phldrT="[Text]"/>
      <dgm:spPr/>
      <dgm:t>
        <a:bodyPr/>
        <a:lstStyle/>
        <a:p>
          <a:r>
            <a:rPr lang="en-US" dirty="0" smtClean="0"/>
            <a:t>It takes Joshua 8 minutes to walk a lap of the sports field.  How long will it take to walk 3 laps?</a:t>
          </a:r>
          <a:endParaRPr lang="en-US" dirty="0"/>
        </a:p>
      </dgm:t>
    </dgm:pt>
    <dgm:pt modelId="{3E0A1F9B-F506-4F7B-A0F7-B15FDF935CA4}" type="parTrans" cxnId="{6E5C6A46-EA27-4751-BB9C-D11448107FBA}">
      <dgm:prSet/>
      <dgm:spPr/>
      <dgm:t>
        <a:bodyPr/>
        <a:lstStyle/>
        <a:p>
          <a:endParaRPr lang="en-US"/>
        </a:p>
      </dgm:t>
    </dgm:pt>
    <dgm:pt modelId="{97B3D48C-5BFE-4212-AE13-2099F79F6202}" type="sibTrans" cxnId="{6E5C6A46-EA27-4751-BB9C-D11448107FBA}">
      <dgm:prSet/>
      <dgm:spPr/>
      <dgm:t>
        <a:bodyPr/>
        <a:lstStyle/>
        <a:p>
          <a:endParaRPr lang="en-US"/>
        </a:p>
      </dgm:t>
    </dgm:pt>
    <dgm:pt modelId="{36B5D510-7AAC-413C-A49C-237530E65FD3}">
      <dgm:prSet phldrT="[Text]"/>
      <dgm:spPr/>
      <dgm:t>
        <a:bodyPr/>
        <a:lstStyle/>
        <a:p>
          <a:r>
            <a:rPr lang="en-US" dirty="0" smtClean="0"/>
            <a:t>Musicians in a marching band are arranged in 6 rows of 8.  How many musicians are there in total?	</a:t>
          </a:r>
          <a:endParaRPr lang="en-US" dirty="0"/>
        </a:p>
      </dgm:t>
    </dgm:pt>
    <dgm:pt modelId="{72D8F207-72F1-4EB2-8BE1-294ABC6458A0}" type="parTrans" cxnId="{AC1D9969-C617-469F-BD79-1613BAEF70CA}">
      <dgm:prSet/>
      <dgm:spPr/>
      <dgm:t>
        <a:bodyPr/>
        <a:lstStyle/>
        <a:p>
          <a:endParaRPr lang="en-US"/>
        </a:p>
      </dgm:t>
    </dgm:pt>
    <dgm:pt modelId="{E346889B-05A2-468F-91AB-70EAF53824F1}" type="sibTrans" cxnId="{AC1D9969-C617-469F-BD79-1613BAEF70CA}">
      <dgm:prSet/>
      <dgm:spPr/>
      <dgm:t>
        <a:bodyPr/>
        <a:lstStyle/>
        <a:p>
          <a:endParaRPr lang="en-US"/>
        </a:p>
      </dgm:t>
    </dgm:pt>
    <dgm:pt modelId="{57745CDB-1D99-4DF5-94DC-3FDCF3824D56}">
      <dgm:prSet phldrT="[Text]"/>
      <dgm:spPr/>
      <dgm:t>
        <a:bodyPr/>
        <a:lstStyle/>
        <a:p>
          <a:r>
            <a:rPr lang="en-US" dirty="0" smtClean="0"/>
            <a:t>		There are bags of 8 apples for sale.  If you buy 5 bags, how many apples will you have?</a:t>
          </a:r>
          <a:endParaRPr lang="en-US" dirty="0"/>
        </a:p>
      </dgm:t>
    </dgm:pt>
    <dgm:pt modelId="{0A2204FA-D4DA-43B7-AC63-5D776D3FD50E}" type="parTrans" cxnId="{1CEAA5F0-2C95-4DB5-B029-8C7E7FB24383}">
      <dgm:prSet/>
      <dgm:spPr/>
      <dgm:t>
        <a:bodyPr/>
        <a:lstStyle/>
        <a:p>
          <a:endParaRPr lang="en-US"/>
        </a:p>
      </dgm:t>
    </dgm:pt>
    <dgm:pt modelId="{A797F5C1-58FC-41D2-87E6-C1CBC4D85C01}" type="sibTrans" cxnId="{1CEAA5F0-2C95-4DB5-B029-8C7E7FB24383}">
      <dgm:prSet/>
      <dgm:spPr/>
      <dgm:t>
        <a:bodyPr/>
        <a:lstStyle/>
        <a:p>
          <a:endParaRPr lang="en-US"/>
        </a:p>
      </dgm:t>
    </dgm:pt>
    <dgm:pt modelId="{D04EC380-F113-43B3-B772-C1080DF1795E}">
      <dgm:prSet phldrT="[Text]"/>
      <dgm:spPr/>
      <dgm:t>
        <a:bodyPr/>
        <a:lstStyle/>
        <a:p>
          <a:r>
            <a:rPr lang="en-US" dirty="0" smtClean="0"/>
            <a:t>Trading cards come in packs of 4.  If Matthew buys 8 packs, how many cards will he have?</a:t>
          </a:r>
          <a:endParaRPr lang="en-US" dirty="0"/>
        </a:p>
      </dgm:t>
    </dgm:pt>
    <dgm:pt modelId="{6D013D91-BA4F-459B-8C2C-E269C1BD8226}" type="parTrans" cxnId="{22DECB8B-CF78-44FD-A888-73BA1D2145AF}">
      <dgm:prSet/>
      <dgm:spPr/>
      <dgm:t>
        <a:bodyPr/>
        <a:lstStyle/>
        <a:p>
          <a:endParaRPr lang="en-US"/>
        </a:p>
      </dgm:t>
    </dgm:pt>
    <dgm:pt modelId="{0782B1FD-0A2D-44A7-AC2F-BE9D0AD9A788}" type="sibTrans" cxnId="{22DECB8B-CF78-44FD-A888-73BA1D2145AF}">
      <dgm:prSet/>
      <dgm:spPr/>
      <dgm:t>
        <a:bodyPr/>
        <a:lstStyle/>
        <a:p>
          <a:endParaRPr lang="en-US"/>
        </a:p>
      </dgm:t>
    </dgm:pt>
    <dgm:pt modelId="{D2D0AA45-83D8-4B53-BD80-784E0431BD8D}">
      <dgm:prSet phldrT="[Text]"/>
      <dgm:spPr/>
      <dgm:t>
        <a:bodyPr/>
        <a:lstStyle/>
        <a:p>
          <a:r>
            <a:rPr lang="en-US" dirty="0" smtClean="0"/>
            <a:t>A bamboo plant grows 8 cm each day.  How tall will the plant be after 7 days?</a:t>
          </a:r>
          <a:endParaRPr lang="en-US" dirty="0"/>
        </a:p>
      </dgm:t>
    </dgm:pt>
    <dgm:pt modelId="{33810069-478E-40CA-9A5D-9CA9E70B8911}" type="parTrans" cxnId="{F2732212-7A0D-45D2-A31F-558C864A65BB}">
      <dgm:prSet/>
      <dgm:spPr/>
      <dgm:t>
        <a:bodyPr/>
        <a:lstStyle/>
        <a:p>
          <a:endParaRPr lang="en-US"/>
        </a:p>
      </dgm:t>
    </dgm:pt>
    <dgm:pt modelId="{01AED327-B373-49A1-871D-848BEFDEA9C6}" type="sibTrans" cxnId="{F2732212-7A0D-45D2-A31F-558C864A65BB}">
      <dgm:prSet/>
      <dgm:spPr/>
      <dgm:t>
        <a:bodyPr/>
        <a:lstStyle/>
        <a:p>
          <a:endParaRPr lang="en-US"/>
        </a:p>
      </dgm:t>
    </dgm:pt>
    <dgm:pt modelId="{25091191-28FC-483F-B52F-FA307DF605ED}">
      <dgm:prSet phldrT="[Text]"/>
      <dgm:spPr/>
      <dgm:t>
        <a:bodyPr/>
        <a:lstStyle/>
        <a:p>
          <a:r>
            <a:rPr lang="en-US" dirty="0" smtClean="0"/>
            <a:t>Emily is sowing seeds.  She puts 8 seeds in each row.  She sows 9 rows.  How many seeds does she use in total?</a:t>
          </a:r>
          <a:endParaRPr lang="en-US" dirty="0"/>
        </a:p>
      </dgm:t>
    </dgm:pt>
    <dgm:pt modelId="{70C8D991-E066-484D-A524-370E58A1BF1E}" type="parTrans" cxnId="{C125EEBD-FE11-4BBF-A454-DC737192EE84}">
      <dgm:prSet/>
      <dgm:spPr/>
      <dgm:t>
        <a:bodyPr/>
        <a:lstStyle/>
        <a:p>
          <a:endParaRPr lang="en-US"/>
        </a:p>
      </dgm:t>
    </dgm:pt>
    <dgm:pt modelId="{0F45FD9A-35B3-4A08-8101-137846917E24}" type="sibTrans" cxnId="{C125EEBD-FE11-4BBF-A454-DC737192EE84}">
      <dgm:prSet/>
      <dgm:spPr/>
      <dgm:t>
        <a:bodyPr/>
        <a:lstStyle/>
        <a:p>
          <a:endParaRPr lang="en-US"/>
        </a:p>
      </dgm:t>
    </dgm:pt>
    <dgm:pt modelId="{18CF17A3-1391-4445-A457-B0E6A3267B28}" type="pres">
      <dgm:prSet presAssocID="{F8E201B5-2A80-45A9-897E-EEC350B4E04E}" presName="linear" presStyleCnt="0">
        <dgm:presLayoutVars>
          <dgm:animLvl val="lvl"/>
          <dgm:resizeHandles val="exact"/>
        </dgm:presLayoutVars>
      </dgm:prSet>
      <dgm:spPr/>
      <dgm:t>
        <a:bodyPr/>
        <a:lstStyle/>
        <a:p>
          <a:endParaRPr lang="en-US"/>
        </a:p>
      </dgm:t>
    </dgm:pt>
    <dgm:pt modelId="{C212FCD0-C35E-4E55-A624-6089E6F47E2D}" type="pres">
      <dgm:prSet presAssocID="{C2FBBA90-ACE4-4FE6-8765-EB23C32FFA90}" presName="parentText" presStyleLbl="node1" presStyleIdx="0" presStyleCnt="6">
        <dgm:presLayoutVars>
          <dgm:chMax val="0"/>
          <dgm:bulletEnabled val="1"/>
        </dgm:presLayoutVars>
      </dgm:prSet>
      <dgm:spPr/>
      <dgm:t>
        <a:bodyPr/>
        <a:lstStyle/>
        <a:p>
          <a:endParaRPr lang="en-US"/>
        </a:p>
      </dgm:t>
    </dgm:pt>
    <dgm:pt modelId="{6C0EF2E8-42DB-47DE-B285-74224045133C}" type="pres">
      <dgm:prSet presAssocID="{97B3D48C-5BFE-4212-AE13-2099F79F6202}" presName="spacer" presStyleCnt="0"/>
      <dgm:spPr/>
    </dgm:pt>
    <dgm:pt modelId="{3308698B-56D7-45DF-A3A8-CFBAE898718D}" type="pres">
      <dgm:prSet presAssocID="{36B5D510-7AAC-413C-A49C-237530E65FD3}" presName="parentText" presStyleLbl="node1" presStyleIdx="1" presStyleCnt="6">
        <dgm:presLayoutVars>
          <dgm:chMax val="0"/>
          <dgm:bulletEnabled val="1"/>
        </dgm:presLayoutVars>
      </dgm:prSet>
      <dgm:spPr/>
      <dgm:t>
        <a:bodyPr/>
        <a:lstStyle/>
        <a:p>
          <a:endParaRPr lang="en-US"/>
        </a:p>
      </dgm:t>
    </dgm:pt>
    <dgm:pt modelId="{457A36C4-727E-4BBF-84A0-4A99CBA63D70}" type="pres">
      <dgm:prSet presAssocID="{E346889B-05A2-468F-91AB-70EAF53824F1}" presName="spacer" presStyleCnt="0"/>
      <dgm:spPr/>
    </dgm:pt>
    <dgm:pt modelId="{B8951636-3EE2-46F6-8213-5238F8561DD8}" type="pres">
      <dgm:prSet presAssocID="{57745CDB-1D99-4DF5-94DC-3FDCF3824D56}" presName="parentText" presStyleLbl="node1" presStyleIdx="2" presStyleCnt="6">
        <dgm:presLayoutVars>
          <dgm:chMax val="0"/>
          <dgm:bulletEnabled val="1"/>
        </dgm:presLayoutVars>
      </dgm:prSet>
      <dgm:spPr/>
      <dgm:t>
        <a:bodyPr/>
        <a:lstStyle/>
        <a:p>
          <a:endParaRPr lang="en-US"/>
        </a:p>
      </dgm:t>
    </dgm:pt>
    <dgm:pt modelId="{4BB60B90-A859-4BAB-9AC2-154E3F17DC16}" type="pres">
      <dgm:prSet presAssocID="{A797F5C1-58FC-41D2-87E6-C1CBC4D85C01}" presName="spacer" presStyleCnt="0"/>
      <dgm:spPr/>
    </dgm:pt>
    <dgm:pt modelId="{EB67034C-0070-4900-A242-A0B2FC22FCBB}" type="pres">
      <dgm:prSet presAssocID="{D04EC380-F113-43B3-B772-C1080DF1795E}" presName="parentText" presStyleLbl="node1" presStyleIdx="3" presStyleCnt="6">
        <dgm:presLayoutVars>
          <dgm:chMax val="0"/>
          <dgm:bulletEnabled val="1"/>
        </dgm:presLayoutVars>
      </dgm:prSet>
      <dgm:spPr/>
      <dgm:t>
        <a:bodyPr/>
        <a:lstStyle/>
        <a:p>
          <a:endParaRPr lang="en-US"/>
        </a:p>
      </dgm:t>
    </dgm:pt>
    <dgm:pt modelId="{0AA5EBA8-DD7B-4E41-8553-98894939B0FB}" type="pres">
      <dgm:prSet presAssocID="{0782B1FD-0A2D-44A7-AC2F-BE9D0AD9A788}" presName="spacer" presStyleCnt="0"/>
      <dgm:spPr/>
    </dgm:pt>
    <dgm:pt modelId="{9E68E120-EB45-4278-A20A-83E6FC64F41F}" type="pres">
      <dgm:prSet presAssocID="{D2D0AA45-83D8-4B53-BD80-784E0431BD8D}" presName="parentText" presStyleLbl="node1" presStyleIdx="4" presStyleCnt="6">
        <dgm:presLayoutVars>
          <dgm:chMax val="0"/>
          <dgm:bulletEnabled val="1"/>
        </dgm:presLayoutVars>
      </dgm:prSet>
      <dgm:spPr/>
      <dgm:t>
        <a:bodyPr/>
        <a:lstStyle/>
        <a:p>
          <a:endParaRPr lang="en-US"/>
        </a:p>
      </dgm:t>
    </dgm:pt>
    <dgm:pt modelId="{E97EE279-584D-4ECD-82C7-B556B53168FA}" type="pres">
      <dgm:prSet presAssocID="{01AED327-B373-49A1-871D-848BEFDEA9C6}" presName="spacer" presStyleCnt="0"/>
      <dgm:spPr/>
    </dgm:pt>
    <dgm:pt modelId="{83BBD9B0-C744-425B-9A81-157708D89ADD}" type="pres">
      <dgm:prSet presAssocID="{25091191-28FC-483F-B52F-FA307DF605ED}" presName="parentText" presStyleLbl="node1" presStyleIdx="5" presStyleCnt="6">
        <dgm:presLayoutVars>
          <dgm:chMax val="0"/>
          <dgm:bulletEnabled val="1"/>
        </dgm:presLayoutVars>
      </dgm:prSet>
      <dgm:spPr/>
      <dgm:t>
        <a:bodyPr/>
        <a:lstStyle/>
        <a:p>
          <a:endParaRPr lang="en-US"/>
        </a:p>
      </dgm:t>
    </dgm:pt>
  </dgm:ptLst>
  <dgm:cxnLst>
    <dgm:cxn modelId="{6E5C6A46-EA27-4751-BB9C-D11448107FBA}" srcId="{F8E201B5-2A80-45A9-897E-EEC350B4E04E}" destId="{C2FBBA90-ACE4-4FE6-8765-EB23C32FFA90}" srcOrd="0" destOrd="0" parTransId="{3E0A1F9B-F506-4F7B-A0F7-B15FDF935CA4}" sibTransId="{97B3D48C-5BFE-4212-AE13-2099F79F6202}"/>
    <dgm:cxn modelId="{AB181059-7729-4C1E-ABC0-B7B88FCA1FD5}" type="presOf" srcId="{57745CDB-1D99-4DF5-94DC-3FDCF3824D56}" destId="{B8951636-3EE2-46F6-8213-5238F8561DD8}" srcOrd="0" destOrd="0" presId="urn:microsoft.com/office/officeart/2005/8/layout/vList2"/>
    <dgm:cxn modelId="{0FDFE7A3-44E5-44EB-BA23-A4D287A78063}" type="presOf" srcId="{F8E201B5-2A80-45A9-897E-EEC350B4E04E}" destId="{18CF17A3-1391-4445-A457-B0E6A3267B28}" srcOrd="0" destOrd="0" presId="urn:microsoft.com/office/officeart/2005/8/layout/vList2"/>
    <dgm:cxn modelId="{22DECB8B-CF78-44FD-A888-73BA1D2145AF}" srcId="{F8E201B5-2A80-45A9-897E-EEC350B4E04E}" destId="{D04EC380-F113-43B3-B772-C1080DF1795E}" srcOrd="3" destOrd="0" parTransId="{6D013D91-BA4F-459B-8C2C-E269C1BD8226}" sibTransId="{0782B1FD-0A2D-44A7-AC2F-BE9D0AD9A788}"/>
    <dgm:cxn modelId="{AB951BF7-44B6-4DB8-B0EE-59F741E6533D}" type="presOf" srcId="{C2FBBA90-ACE4-4FE6-8765-EB23C32FFA90}" destId="{C212FCD0-C35E-4E55-A624-6089E6F47E2D}" srcOrd="0" destOrd="0" presId="urn:microsoft.com/office/officeart/2005/8/layout/vList2"/>
    <dgm:cxn modelId="{F2732212-7A0D-45D2-A31F-558C864A65BB}" srcId="{F8E201B5-2A80-45A9-897E-EEC350B4E04E}" destId="{D2D0AA45-83D8-4B53-BD80-784E0431BD8D}" srcOrd="4" destOrd="0" parTransId="{33810069-478E-40CA-9A5D-9CA9E70B8911}" sibTransId="{01AED327-B373-49A1-871D-848BEFDEA9C6}"/>
    <dgm:cxn modelId="{C125EEBD-FE11-4BBF-A454-DC737192EE84}" srcId="{F8E201B5-2A80-45A9-897E-EEC350B4E04E}" destId="{25091191-28FC-483F-B52F-FA307DF605ED}" srcOrd="5" destOrd="0" parTransId="{70C8D991-E066-484D-A524-370E58A1BF1E}" sibTransId="{0F45FD9A-35B3-4A08-8101-137846917E24}"/>
    <dgm:cxn modelId="{1CEAA5F0-2C95-4DB5-B029-8C7E7FB24383}" srcId="{F8E201B5-2A80-45A9-897E-EEC350B4E04E}" destId="{57745CDB-1D99-4DF5-94DC-3FDCF3824D56}" srcOrd="2" destOrd="0" parTransId="{0A2204FA-D4DA-43B7-AC63-5D776D3FD50E}" sibTransId="{A797F5C1-58FC-41D2-87E6-C1CBC4D85C01}"/>
    <dgm:cxn modelId="{C06950DB-0566-4A18-AED0-709998EA090A}" type="presOf" srcId="{D04EC380-F113-43B3-B772-C1080DF1795E}" destId="{EB67034C-0070-4900-A242-A0B2FC22FCBB}" srcOrd="0" destOrd="0" presId="urn:microsoft.com/office/officeart/2005/8/layout/vList2"/>
    <dgm:cxn modelId="{ECC81C51-59B3-4764-B4DD-2EE97FC12C7C}" type="presOf" srcId="{36B5D510-7AAC-413C-A49C-237530E65FD3}" destId="{3308698B-56D7-45DF-A3A8-CFBAE898718D}" srcOrd="0" destOrd="0" presId="urn:microsoft.com/office/officeart/2005/8/layout/vList2"/>
    <dgm:cxn modelId="{95D6F0F8-6D17-4B0A-9C74-CA8CFE72BB0B}" type="presOf" srcId="{25091191-28FC-483F-B52F-FA307DF605ED}" destId="{83BBD9B0-C744-425B-9A81-157708D89ADD}" srcOrd="0" destOrd="0" presId="urn:microsoft.com/office/officeart/2005/8/layout/vList2"/>
    <dgm:cxn modelId="{AC1D9969-C617-469F-BD79-1613BAEF70CA}" srcId="{F8E201B5-2A80-45A9-897E-EEC350B4E04E}" destId="{36B5D510-7AAC-413C-A49C-237530E65FD3}" srcOrd="1" destOrd="0" parTransId="{72D8F207-72F1-4EB2-8BE1-294ABC6458A0}" sibTransId="{E346889B-05A2-468F-91AB-70EAF53824F1}"/>
    <dgm:cxn modelId="{F901E7CF-9B29-40CF-8ACA-59FE6D4A4505}" type="presOf" srcId="{D2D0AA45-83D8-4B53-BD80-784E0431BD8D}" destId="{9E68E120-EB45-4278-A20A-83E6FC64F41F}" srcOrd="0" destOrd="0" presId="urn:microsoft.com/office/officeart/2005/8/layout/vList2"/>
    <dgm:cxn modelId="{7E1B3F69-D7E9-4D42-B158-D7BA2F6B828D}" type="presParOf" srcId="{18CF17A3-1391-4445-A457-B0E6A3267B28}" destId="{C212FCD0-C35E-4E55-A624-6089E6F47E2D}" srcOrd="0" destOrd="0" presId="urn:microsoft.com/office/officeart/2005/8/layout/vList2"/>
    <dgm:cxn modelId="{7E092770-D01E-4C71-876D-AD0757FE525B}" type="presParOf" srcId="{18CF17A3-1391-4445-A457-B0E6A3267B28}" destId="{6C0EF2E8-42DB-47DE-B285-74224045133C}" srcOrd="1" destOrd="0" presId="urn:microsoft.com/office/officeart/2005/8/layout/vList2"/>
    <dgm:cxn modelId="{50208D84-60DE-457C-A804-F11908E4857D}" type="presParOf" srcId="{18CF17A3-1391-4445-A457-B0E6A3267B28}" destId="{3308698B-56D7-45DF-A3A8-CFBAE898718D}" srcOrd="2" destOrd="0" presId="urn:microsoft.com/office/officeart/2005/8/layout/vList2"/>
    <dgm:cxn modelId="{FC485F70-FA3C-45D5-866F-5A1F1E512C7E}" type="presParOf" srcId="{18CF17A3-1391-4445-A457-B0E6A3267B28}" destId="{457A36C4-727E-4BBF-84A0-4A99CBA63D70}" srcOrd="3" destOrd="0" presId="urn:microsoft.com/office/officeart/2005/8/layout/vList2"/>
    <dgm:cxn modelId="{1CE7EF04-63D6-45D2-A7B3-7CC70019FFB0}" type="presParOf" srcId="{18CF17A3-1391-4445-A457-B0E6A3267B28}" destId="{B8951636-3EE2-46F6-8213-5238F8561DD8}" srcOrd="4" destOrd="0" presId="urn:microsoft.com/office/officeart/2005/8/layout/vList2"/>
    <dgm:cxn modelId="{4A05848E-4D8B-45D5-83D3-C11E949E2F5F}" type="presParOf" srcId="{18CF17A3-1391-4445-A457-B0E6A3267B28}" destId="{4BB60B90-A859-4BAB-9AC2-154E3F17DC16}" srcOrd="5" destOrd="0" presId="urn:microsoft.com/office/officeart/2005/8/layout/vList2"/>
    <dgm:cxn modelId="{37BCECA2-C130-4559-AC00-D640C505B019}" type="presParOf" srcId="{18CF17A3-1391-4445-A457-B0E6A3267B28}" destId="{EB67034C-0070-4900-A242-A0B2FC22FCBB}" srcOrd="6" destOrd="0" presId="urn:microsoft.com/office/officeart/2005/8/layout/vList2"/>
    <dgm:cxn modelId="{79A0BD0C-2135-4DF7-B53D-E4E1625FC034}" type="presParOf" srcId="{18CF17A3-1391-4445-A457-B0E6A3267B28}" destId="{0AA5EBA8-DD7B-4E41-8553-98894939B0FB}" srcOrd="7" destOrd="0" presId="urn:microsoft.com/office/officeart/2005/8/layout/vList2"/>
    <dgm:cxn modelId="{4553A8AE-AE77-42F9-AB49-A410E4E01783}" type="presParOf" srcId="{18CF17A3-1391-4445-A457-B0E6A3267B28}" destId="{9E68E120-EB45-4278-A20A-83E6FC64F41F}" srcOrd="8" destOrd="0" presId="urn:microsoft.com/office/officeart/2005/8/layout/vList2"/>
    <dgm:cxn modelId="{295D560D-3590-4F71-B5DF-FA80AAF0A26B}" type="presParOf" srcId="{18CF17A3-1391-4445-A457-B0E6A3267B28}" destId="{E97EE279-584D-4ECD-82C7-B556B53168FA}" srcOrd="9" destOrd="0" presId="urn:microsoft.com/office/officeart/2005/8/layout/vList2"/>
    <dgm:cxn modelId="{9152DA2C-9829-4A8C-868C-F0485C62023F}" type="presParOf" srcId="{18CF17A3-1391-4445-A457-B0E6A3267B28}" destId="{83BBD9B0-C744-425B-9A81-157708D89ADD}" srcOrd="10" destOrd="0" presId="urn:microsoft.com/office/officeart/2005/8/layout/vList2"/>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145BDA5-7F03-4FDE-B8DD-4997A2CB1283}" type="datetimeFigureOut">
              <a:rPr lang="en-US" smtClean="0"/>
              <a:pPr/>
              <a:t>10/28/2010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3534489-D1C8-404D-B8A3-82E84DC55841}"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Activities from Multiplication Book of Facts by </a:t>
            </a:r>
            <a:r>
              <a:rPr lang="en-US" dirty="0" err="1" smtClean="0"/>
              <a:t>Origo</a:t>
            </a:r>
            <a:r>
              <a:rPr lang="en-US" dirty="0" smtClean="0"/>
              <a:t> Education</a:t>
            </a:r>
            <a:endParaRPr lang="en-US" dirty="0"/>
          </a:p>
        </p:txBody>
      </p:sp>
      <p:sp>
        <p:nvSpPr>
          <p:cNvPr id="4" name="Slide Number Placeholder 3"/>
          <p:cNvSpPr>
            <a:spLocks noGrp="1"/>
          </p:cNvSpPr>
          <p:nvPr>
            <p:ph type="sldNum" sz="quarter" idx="10"/>
          </p:nvPr>
        </p:nvSpPr>
        <p:spPr/>
        <p:txBody>
          <a:bodyPr/>
          <a:lstStyle/>
          <a:p>
            <a:fld id="{03534489-D1C8-404D-B8A3-82E84DC55841}" type="slidenum">
              <a:rPr lang="en-US" smtClean="0"/>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Practice game 2 p. 18BLM 7 is a blank spinner.  You can print and laminate blank ones or make them one time</a:t>
            </a:r>
            <a:r>
              <a:rPr lang="en-US" baseline="0" dirty="0" smtClean="0"/>
              <a:t> use.  I think you have the transparent spinner to place on top.  What number do you need to spin to get ________(product)?  What number do you need to spin to win the game? Bonus comes up on click.</a:t>
            </a:r>
            <a:endParaRPr lang="en-US" dirty="0"/>
          </a:p>
        </p:txBody>
      </p:sp>
      <p:sp>
        <p:nvSpPr>
          <p:cNvPr id="4" name="Slide Number Placeholder 3"/>
          <p:cNvSpPr>
            <a:spLocks noGrp="1"/>
          </p:cNvSpPr>
          <p:nvPr>
            <p:ph type="sldNum" sz="quarter" idx="10"/>
          </p:nvPr>
        </p:nvSpPr>
        <p:spPr/>
        <p:txBody>
          <a:bodyPr/>
          <a:lstStyle/>
          <a:p>
            <a:fld id="{03534489-D1C8-404D-B8A3-82E84DC55841}" type="slidenum">
              <a:rPr lang="en-US" smtClean="0"/>
              <a:pPr/>
              <a:t>10</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Extend</a:t>
            </a:r>
            <a:r>
              <a:rPr lang="en-US" baseline="0" dirty="0" smtClean="0"/>
              <a:t> #2 p. 19  Write the pairs down such as 24—48.</a:t>
            </a:r>
            <a:endParaRPr lang="en-US" dirty="0"/>
          </a:p>
        </p:txBody>
      </p:sp>
      <p:sp>
        <p:nvSpPr>
          <p:cNvPr id="4" name="Slide Number Placeholder 3"/>
          <p:cNvSpPr>
            <a:spLocks noGrp="1"/>
          </p:cNvSpPr>
          <p:nvPr>
            <p:ph type="sldNum" sz="quarter" idx="10"/>
          </p:nvPr>
        </p:nvSpPr>
        <p:spPr/>
        <p:txBody>
          <a:bodyPr/>
          <a:lstStyle/>
          <a:p>
            <a:fld id="{03534489-D1C8-404D-B8A3-82E84DC55841}" type="slidenum">
              <a:rPr lang="en-US" smtClean="0"/>
              <a:pPr/>
              <a:t>11</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Extend Doubling p. 19 # 3</a:t>
            </a:r>
            <a:endParaRPr lang="en-US" dirty="0"/>
          </a:p>
        </p:txBody>
      </p:sp>
      <p:sp>
        <p:nvSpPr>
          <p:cNvPr id="4" name="Slide Number Placeholder 3"/>
          <p:cNvSpPr>
            <a:spLocks noGrp="1"/>
          </p:cNvSpPr>
          <p:nvPr>
            <p:ph type="sldNum" sz="quarter" idx="10"/>
          </p:nvPr>
        </p:nvSpPr>
        <p:spPr/>
        <p:txBody>
          <a:bodyPr/>
          <a:lstStyle/>
          <a:p>
            <a:fld id="{03534489-D1C8-404D-B8A3-82E84DC55841}" type="slidenum">
              <a:rPr lang="en-US" smtClean="0"/>
              <a:pPr/>
              <a:t>12</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Just</a:t>
            </a:r>
            <a:r>
              <a:rPr lang="en-US" baseline="0" dirty="0" smtClean="0"/>
              <a:t> a problem (created by </a:t>
            </a:r>
            <a:r>
              <a:rPr lang="en-US" baseline="0" dirty="0" err="1" smtClean="0"/>
              <a:t>ann</a:t>
            </a:r>
            <a:r>
              <a:rPr lang="en-US" baseline="0" dirty="0" smtClean="0"/>
              <a:t> </a:t>
            </a:r>
            <a:r>
              <a:rPr lang="en-US" baseline="0" dirty="0" err="1" smtClean="0"/>
              <a:t>barlow</a:t>
            </a:r>
            <a:r>
              <a:rPr lang="en-US" baseline="0" dirty="0" smtClean="0"/>
              <a:t>) to see if they can use these strategies in problem solving.  (application)</a:t>
            </a:r>
            <a:endParaRPr lang="en-US" dirty="0"/>
          </a:p>
        </p:txBody>
      </p:sp>
      <p:sp>
        <p:nvSpPr>
          <p:cNvPr id="4" name="Slide Number Placeholder 3"/>
          <p:cNvSpPr>
            <a:spLocks noGrp="1"/>
          </p:cNvSpPr>
          <p:nvPr>
            <p:ph type="sldNum" sz="quarter" idx="10"/>
          </p:nvPr>
        </p:nvSpPr>
        <p:spPr/>
        <p:txBody>
          <a:bodyPr/>
          <a:lstStyle/>
          <a:p>
            <a:fld id="{03534489-D1C8-404D-B8A3-82E84DC55841}" type="slidenum">
              <a:rPr lang="en-US" smtClean="0"/>
              <a:pPr/>
              <a:t>13</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Use what we know about doubles to solve more problems.</a:t>
            </a:r>
            <a:endParaRPr lang="en-US" dirty="0"/>
          </a:p>
        </p:txBody>
      </p:sp>
      <p:sp>
        <p:nvSpPr>
          <p:cNvPr id="4" name="Slide Number Placeholder 3"/>
          <p:cNvSpPr>
            <a:spLocks noGrp="1"/>
          </p:cNvSpPr>
          <p:nvPr>
            <p:ph type="sldNum" sz="quarter" idx="10"/>
          </p:nvPr>
        </p:nvSpPr>
        <p:spPr/>
        <p:txBody>
          <a:bodyPr/>
          <a:lstStyle/>
          <a:p>
            <a:fld id="{03534489-D1C8-404D-B8A3-82E84DC55841}" type="slidenum">
              <a:rPr lang="en-US" smtClean="0"/>
              <a:pPr/>
              <a:t>14</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mtClean="0"/>
              <a:t>Introduction 4s #3</a:t>
            </a:r>
            <a:r>
              <a:rPr lang="en-US" baseline="0" smtClean="0"/>
              <a:t> page 20 </a:t>
            </a:r>
            <a:endParaRPr lang="en-US" dirty="0"/>
          </a:p>
        </p:txBody>
      </p:sp>
      <p:sp>
        <p:nvSpPr>
          <p:cNvPr id="4" name="Slide Number Placeholder 3"/>
          <p:cNvSpPr>
            <a:spLocks noGrp="1"/>
          </p:cNvSpPr>
          <p:nvPr>
            <p:ph type="sldNum" sz="quarter" idx="10"/>
          </p:nvPr>
        </p:nvSpPr>
        <p:spPr/>
        <p:txBody>
          <a:bodyPr/>
          <a:lstStyle/>
          <a:p>
            <a:fld id="{03534489-D1C8-404D-B8A3-82E84DC55841}" type="slidenum">
              <a:rPr lang="en-US" smtClean="0"/>
              <a:pPr/>
              <a:t>15</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Introduce #4 p. 20</a:t>
            </a:r>
            <a:endParaRPr lang="en-US" dirty="0"/>
          </a:p>
        </p:txBody>
      </p:sp>
      <p:sp>
        <p:nvSpPr>
          <p:cNvPr id="4" name="Slide Number Placeholder 3"/>
          <p:cNvSpPr>
            <a:spLocks noGrp="1"/>
          </p:cNvSpPr>
          <p:nvPr>
            <p:ph type="sldNum" sz="quarter" idx="10"/>
          </p:nvPr>
        </p:nvSpPr>
        <p:spPr/>
        <p:txBody>
          <a:bodyPr/>
          <a:lstStyle/>
          <a:p>
            <a:fld id="{03534489-D1C8-404D-B8A3-82E84DC55841}" type="slidenum">
              <a:rPr lang="en-US" smtClean="0"/>
              <a:pPr/>
              <a:t>16</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Reinforce</a:t>
            </a:r>
            <a:r>
              <a:rPr lang="en-US" baseline="0" dirty="0" smtClean="0"/>
              <a:t>  </a:t>
            </a:r>
            <a:r>
              <a:rPr lang="en-US" dirty="0" smtClean="0"/>
              <a:t>Activity 1 p. 21  Students</a:t>
            </a:r>
            <a:r>
              <a:rPr lang="en-US" baseline="0" dirty="0" smtClean="0"/>
              <a:t> tell you a number to write in first box.  Use arrows to figure out other boxes.  It is animated to add the bottom arrow and x 4 after you’ve had kids think through the problem.  What goes in the blank at the bottom each time?</a:t>
            </a:r>
            <a:endParaRPr lang="en-US" dirty="0"/>
          </a:p>
        </p:txBody>
      </p:sp>
      <p:sp>
        <p:nvSpPr>
          <p:cNvPr id="4" name="Slide Number Placeholder 3"/>
          <p:cNvSpPr>
            <a:spLocks noGrp="1"/>
          </p:cNvSpPr>
          <p:nvPr>
            <p:ph type="sldNum" sz="quarter" idx="10"/>
          </p:nvPr>
        </p:nvSpPr>
        <p:spPr/>
        <p:txBody>
          <a:bodyPr/>
          <a:lstStyle/>
          <a:p>
            <a:fld id="{03534489-D1C8-404D-B8A3-82E84DC55841}" type="slidenum">
              <a:rPr lang="en-US" smtClean="0"/>
              <a:pPr/>
              <a:t>17</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Reinforce</a:t>
            </a:r>
            <a:r>
              <a:rPr lang="en-US" baseline="0" dirty="0" smtClean="0"/>
              <a:t> Double </a:t>
            </a:r>
            <a:r>
              <a:rPr lang="en-US" baseline="0" dirty="0" err="1" smtClean="0"/>
              <a:t>Double</a:t>
            </a:r>
            <a:r>
              <a:rPr lang="en-US" baseline="0" dirty="0" smtClean="0"/>
              <a:t> p. 21 #3  I want them to notice horizontal and vertical doubling.</a:t>
            </a:r>
            <a:endParaRPr lang="en-US" dirty="0"/>
          </a:p>
        </p:txBody>
      </p:sp>
      <p:sp>
        <p:nvSpPr>
          <p:cNvPr id="4" name="Slide Number Placeholder 3"/>
          <p:cNvSpPr>
            <a:spLocks noGrp="1"/>
          </p:cNvSpPr>
          <p:nvPr>
            <p:ph type="sldNum" sz="quarter" idx="10"/>
          </p:nvPr>
        </p:nvSpPr>
        <p:spPr/>
        <p:txBody>
          <a:bodyPr/>
          <a:lstStyle/>
          <a:p>
            <a:fld id="{03534489-D1C8-404D-B8A3-82E84DC55841}" type="slidenum">
              <a:rPr lang="en-US" smtClean="0"/>
              <a:pPr/>
              <a:t>18</a:t>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Just put a couple of the cards on the slides.  Double</a:t>
            </a:r>
            <a:r>
              <a:rPr lang="en-US" baseline="0" dirty="0" smtClean="0"/>
              <a:t> 2 is 4 and double that is 8.</a:t>
            </a:r>
            <a:endParaRPr lang="en-US" dirty="0"/>
          </a:p>
        </p:txBody>
      </p:sp>
      <p:sp>
        <p:nvSpPr>
          <p:cNvPr id="4" name="Slide Number Placeholder 3"/>
          <p:cNvSpPr>
            <a:spLocks noGrp="1"/>
          </p:cNvSpPr>
          <p:nvPr>
            <p:ph type="sldNum" sz="quarter" idx="10"/>
          </p:nvPr>
        </p:nvSpPr>
        <p:spPr/>
        <p:txBody>
          <a:bodyPr/>
          <a:lstStyle/>
          <a:p>
            <a:fld id="{03534489-D1C8-404D-B8A3-82E84DC55841}" type="slidenum">
              <a:rPr lang="en-US" smtClean="0"/>
              <a:pPr/>
              <a:t>19</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Prepare Activity p. 15 #1</a:t>
            </a:r>
            <a:endParaRPr lang="en-US" dirty="0"/>
          </a:p>
        </p:txBody>
      </p:sp>
      <p:sp>
        <p:nvSpPr>
          <p:cNvPr id="4" name="Slide Number Placeholder 3"/>
          <p:cNvSpPr>
            <a:spLocks noGrp="1"/>
          </p:cNvSpPr>
          <p:nvPr>
            <p:ph type="sldNum" sz="quarter" idx="10"/>
          </p:nvPr>
        </p:nvSpPr>
        <p:spPr/>
        <p:txBody>
          <a:bodyPr/>
          <a:lstStyle/>
          <a:p>
            <a:fld id="{03534489-D1C8-404D-B8A3-82E84DC55841}" type="slidenum">
              <a:rPr lang="en-US" smtClean="0"/>
              <a:pPr/>
              <a:t>2</a:t>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Just put a couple of the cards</a:t>
            </a:r>
            <a:r>
              <a:rPr lang="en-US" baseline="0" dirty="0" smtClean="0"/>
              <a:t> on the slides.  Double 6 is 12 and double that is 24.</a:t>
            </a:r>
            <a:endParaRPr lang="en-US" dirty="0"/>
          </a:p>
        </p:txBody>
      </p:sp>
      <p:sp>
        <p:nvSpPr>
          <p:cNvPr id="4" name="Slide Number Placeholder 3"/>
          <p:cNvSpPr>
            <a:spLocks noGrp="1"/>
          </p:cNvSpPr>
          <p:nvPr>
            <p:ph type="sldNum" sz="quarter" idx="10"/>
          </p:nvPr>
        </p:nvSpPr>
        <p:spPr/>
        <p:txBody>
          <a:bodyPr/>
          <a:lstStyle/>
          <a:p>
            <a:fld id="{03534489-D1C8-404D-B8A3-82E84DC55841}" type="slidenum">
              <a:rPr lang="en-US" smtClean="0"/>
              <a:pPr/>
              <a:t>20</a:t>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Just put a couple of cards on the slides.  Double 8 is 16 and double</a:t>
            </a:r>
            <a:r>
              <a:rPr lang="en-US" baseline="0" dirty="0" smtClean="0"/>
              <a:t> 16 is 32.</a:t>
            </a:r>
            <a:endParaRPr lang="en-US" dirty="0"/>
          </a:p>
        </p:txBody>
      </p:sp>
      <p:sp>
        <p:nvSpPr>
          <p:cNvPr id="4" name="Slide Number Placeholder 3"/>
          <p:cNvSpPr>
            <a:spLocks noGrp="1"/>
          </p:cNvSpPr>
          <p:nvPr>
            <p:ph type="sldNum" sz="quarter" idx="10"/>
          </p:nvPr>
        </p:nvSpPr>
        <p:spPr/>
        <p:txBody>
          <a:bodyPr/>
          <a:lstStyle/>
          <a:p>
            <a:fld id="{03534489-D1C8-404D-B8A3-82E84DC55841}" type="slidenum">
              <a:rPr lang="en-US" smtClean="0"/>
              <a:pPr/>
              <a:t>21</a:t>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Practice double </a:t>
            </a:r>
            <a:r>
              <a:rPr lang="en-US" dirty="0" err="1" smtClean="0"/>
              <a:t>double</a:t>
            </a:r>
            <a:r>
              <a:rPr lang="en-US" dirty="0" smtClean="0"/>
              <a:t> p. 22 #2</a:t>
            </a:r>
            <a:endParaRPr lang="en-US" dirty="0"/>
          </a:p>
        </p:txBody>
      </p:sp>
      <p:sp>
        <p:nvSpPr>
          <p:cNvPr id="4" name="Slide Number Placeholder 3"/>
          <p:cNvSpPr>
            <a:spLocks noGrp="1"/>
          </p:cNvSpPr>
          <p:nvPr>
            <p:ph type="sldNum" sz="quarter" idx="10"/>
          </p:nvPr>
        </p:nvSpPr>
        <p:spPr/>
        <p:txBody>
          <a:bodyPr/>
          <a:lstStyle/>
          <a:p>
            <a:fld id="{03534489-D1C8-404D-B8A3-82E84DC55841}" type="slidenum">
              <a:rPr lang="en-US" smtClean="0"/>
              <a:pPr/>
              <a:t>22</a:t>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 made this one up.  I will copy for class to put in journals or they can copy themselves.  They fill it in.  </a:t>
            </a:r>
            <a:endParaRPr lang="en-US" dirty="0"/>
          </a:p>
        </p:txBody>
      </p:sp>
      <p:sp>
        <p:nvSpPr>
          <p:cNvPr id="4" name="Slide Number Placeholder 3"/>
          <p:cNvSpPr>
            <a:spLocks noGrp="1"/>
          </p:cNvSpPr>
          <p:nvPr>
            <p:ph type="sldNum" sz="quarter" idx="10"/>
          </p:nvPr>
        </p:nvSpPr>
        <p:spPr/>
        <p:txBody>
          <a:bodyPr/>
          <a:lstStyle/>
          <a:p>
            <a:fld id="{03534489-D1C8-404D-B8A3-82E84DC55841}" type="slidenum">
              <a:rPr lang="en-US" smtClean="0"/>
              <a:pPr/>
              <a:t>23</a:t>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Just</a:t>
            </a:r>
            <a:r>
              <a:rPr lang="en-US" baseline="0" dirty="0" smtClean="0"/>
              <a:t> a problem (created by </a:t>
            </a:r>
            <a:r>
              <a:rPr lang="en-US" baseline="0" dirty="0" err="1" smtClean="0"/>
              <a:t>ann</a:t>
            </a:r>
            <a:r>
              <a:rPr lang="en-US" baseline="0" dirty="0" smtClean="0"/>
              <a:t> </a:t>
            </a:r>
            <a:r>
              <a:rPr lang="en-US" baseline="0" dirty="0" err="1" smtClean="0"/>
              <a:t>barlow</a:t>
            </a:r>
            <a:r>
              <a:rPr lang="en-US" baseline="0" dirty="0" smtClean="0"/>
              <a:t>) to see if they can use these strategies in problem solving.  (application)  Did they notice you could use double </a:t>
            </a:r>
            <a:r>
              <a:rPr lang="en-US" baseline="0" dirty="0" err="1" smtClean="0"/>
              <a:t>double</a:t>
            </a:r>
            <a:r>
              <a:rPr lang="en-US" baseline="0" dirty="0" smtClean="0"/>
              <a:t> in second problem for multiplying by 4?</a:t>
            </a:r>
            <a:endParaRPr lang="en-US" dirty="0"/>
          </a:p>
        </p:txBody>
      </p:sp>
      <p:sp>
        <p:nvSpPr>
          <p:cNvPr id="4" name="Slide Number Placeholder 3"/>
          <p:cNvSpPr>
            <a:spLocks noGrp="1"/>
          </p:cNvSpPr>
          <p:nvPr>
            <p:ph type="sldNum" sz="quarter" idx="10"/>
          </p:nvPr>
        </p:nvSpPr>
        <p:spPr/>
        <p:txBody>
          <a:bodyPr/>
          <a:lstStyle/>
          <a:p>
            <a:fld id="{03534489-D1C8-404D-B8A3-82E84DC55841}" type="slidenum">
              <a:rPr lang="en-US" smtClean="0"/>
              <a:pPr/>
              <a:t>24</a:t>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Use what we know about doubles to solve more problems</a:t>
            </a:r>
            <a:r>
              <a:rPr lang="en-US" baseline="0" dirty="0" smtClean="0"/>
              <a:t> and to learn our 8s facts</a:t>
            </a:r>
            <a:endParaRPr lang="en-US" dirty="0"/>
          </a:p>
        </p:txBody>
      </p:sp>
      <p:sp>
        <p:nvSpPr>
          <p:cNvPr id="4" name="Slide Number Placeholder 3"/>
          <p:cNvSpPr>
            <a:spLocks noGrp="1"/>
          </p:cNvSpPr>
          <p:nvPr>
            <p:ph type="sldNum" sz="quarter" idx="10"/>
          </p:nvPr>
        </p:nvSpPr>
        <p:spPr/>
        <p:txBody>
          <a:bodyPr/>
          <a:lstStyle/>
          <a:p>
            <a:fld id="{03534489-D1C8-404D-B8A3-82E84DC55841}" type="slidenum">
              <a:rPr lang="en-US" smtClean="0"/>
              <a:pPr/>
              <a:t>25</a:t>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Introduce</a:t>
            </a:r>
            <a:r>
              <a:rPr lang="en-US" baseline="0" dirty="0" smtClean="0"/>
              <a:t> double </a:t>
            </a:r>
            <a:r>
              <a:rPr lang="en-US" baseline="0" dirty="0" err="1" smtClean="0"/>
              <a:t>double</a:t>
            </a:r>
            <a:r>
              <a:rPr lang="en-US" baseline="0" dirty="0" smtClean="0"/>
              <a:t> </a:t>
            </a:r>
            <a:r>
              <a:rPr lang="en-US" baseline="0" dirty="0" err="1" smtClean="0"/>
              <a:t>double</a:t>
            </a:r>
            <a:r>
              <a:rPr lang="en-US" baseline="0" dirty="0" smtClean="0"/>
              <a:t> </a:t>
            </a:r>
            <a:r>
              <a:rPr lang="en-US" baseline="0" dirty="0" err="1" smtClean="0"/>
              <a:t>Origo</a:t>
            </a:r>
            <a:r>
              <a:rPr lang="en-US" baseline="0" dirty="0" smtClean="0"/>
              <a:t> Addition p. 24 </a:t>
            </a:r>
            <a:r>
              <a:rPr lang="en-US" baseline="0" dirty="0" err="1" smtClean="0"/>
              <a:t>Acitivity</a:t>
            </a:r>
            <a:r>
              <a:rPr lang="en-US" baseline="0" dirty="0" smtClean="0"/>
              <a:t> 2:  Act out the scenario with students leaving as stated with bags.  Encourage students to use double </a:t>
            </a:r>
            <a:r>
              <a:rPr lang="en-US" baseline="0" dirty="0" err="1" smtClean="0"/>
              <a:t>double</a:t>
            </a:r>
            <a:r>
              <a:rPr lang="en-US" baseline="0" dirty="0" smtClean="0"/>
              <a:t> </a:t>
            </a:r>
            <a:r>
              <a:rPr lang="en-US" baseline="0" dirty="0" err="1" smtClean="0"/>
              <a:t>double</a:t>
            </a:r>
            <a:r>
              <a:rPr lang="en-US" baseline="0" dirty="0" smtClean="0"/>
              <a:t> to figure it out.   Repeat with other amounts in each bag.</a:t>
            </a:r>
            <a:endParaRPr lang="en-US" dirty="0"/>
          </a:p>
        </p:txBody>
      </p:sp>
      <p:sp>
        <p:nvSpPr>
          <p:cNvPr id="4" name="Slide Number Placeholder 3"/>
          <p:cNvSpPr>
            <a:spLocks noGrp="1"/>
          </p:cNvSpPr>
          <p:nvPr>
            <p:ph type="sldNum" sz="quarter" idx="10"/>
          </p:nvPr>
        </p:nvSpPr>
        <p:spPr/>
        <p:txBody>
          <a:bodyPr/>
          <a:lstStyle/>
          <a:p>
            <a:fld id="{03534489-D1C8-404D-B8A3-82E84DC55841}" type="slidenum">
              <a:rPr lang="en-US" smtClean="0"/>
              <a:pPr/>
              <a:t>26</a:t>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Animated slide</a:t>
            </a:r>
            <a:r>
              <a:rPr lang="en-US" baseline="0" dirty="0" smtClean="0"/>
              <a:t> on click.  </a:t>
            </a:r>
            <a:r>
              <a:rPr lang="en-US" dirty="0" smtClean="0"/>
              <a:t>Introduce:  </a:t>
            </a:r>
            <a:r>
              <a:rPr lang="en-US" dirty="0" err="1" smtClean="0"/>
              <a:t>Origo</a:t>
            </a:r>
            <a:r>
              <a:rPr lang="en-US" dirty="0" smtClean="0"/>
              <a:t> addition</a:t>
            </a:r>
            <a:r>
              <a:rPr lang="en-US" baseline="0" dirty="0" smtClean="0"/>
              <a:t> p. 24 Activity 3groups of 4 or 5 /teacher draws cube picture on board as they go and writes number sentences.  Repeat starting with a row of 2 cubes and a row of four cubes.</a:t>
            </a:r>
            <a:endParaRPr lang="en-US" dirty="0"/>
          </a:p>
        </p:txBody>
      </p:sp>
      <p:sp>
        <p:nvSpPr>
          <p:cNvPr id="4" name="Slide Number Placeholder 3"/>
          <p:cNvSpPr>
            <a:spLocks noGrp="1"/>
          </p:cNvSpPr>
          <p:nvPr>
            <p:ph type="sldNum" sz="quarter" idx="10"/>
          </p:nvPr>
        </p:nvSpPr>
        <p:spPr/>
        <p:txBody>
          <a:bodyPr/>
          <a:lstStyle/>
          <a:p>
            <a:fld id="{03534489-D1C8-404D-B8A3-82E84DC55841}" type="slidenum">
              <a:rPr lang="en-US" smtClean="0"/>
              <a:pPr/>
              <a:t>27</a:t>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Animated slide on click.</a:t>
            </a:r>
            <a:r>
              <a:rPr lang="en-US" baseline="0" dirty="0" smtClean="0"/>
              <a:t>  </a:t>
            </a:r>
            <a:r>
              <a:rPr lang="en-US" dirty="0" err="1" smtClean="0"/>
              <a:t>Origo</a:t>
            </a:r>
            <a:r>
              <a:rPr lang="en-US" dirty="0" smtClean="0"/>
              <a:t> Addition</a:t>
            </a:r>
            <a:r>
              <a:rPr lang="en-US" baseline="0" dirty="0" smtClean="0"/>
              <a:t> p. 24-25 Activity 4 Use the doubling dot cards</a:t>
            </a:r>
            <a:endParaRPr lang="en-US" dirty="0"/>
          </a:p>
        </p:txBody>
      </p:sp>
      <p:sp>
        <p:nvSpPr>
          <p:cNvPr id="4" name="Slide Number Placeholder 3"/>
          <p:cNvSpPr>
            <a:spLocks noGrp="1"/>
          </p:cNvSpPr>
          <p:nvPr>
            <p:ph type="sldNum" sz="quarter" idx="10"/>
          </p:nvPr>
        </p:nvSpPr>
        <p:spPr/>
        <p:txBody>
          <a:bodyPr/>
          <a:lstStyle/>
          <a:p>
            <a:fld id="{03534489-D1C8-404D-B8A3-82E84DC55841}" type="slidenum">
              <a:rPr lang="en-US" smtClean="0"/>
              <a:pPr/>
              <a:t>28</a:t>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err="1" smtClean="0"/>
              <a:t>Origo</a:t>
            </a:r>
            <a:r>
              <a:rPr lang="en-US" baseline="0" dirty="0" smtClean="0"/>
              <a:t> Addition p. 25 Reinforce Activity 1 Ask a volunteer to select a number for box 1.  Say, “use the arrows to figure out what to write in the second third and fourth boxes.”  Repeat several times before doing the bottom arrow and x8.  Use the last set of numbers discussed, click for the arrow underneath to appear, and ask, “What number should we write for this arrow?”  </a:t>
            </a:r>
            <a:endParaRPr lang="en-US" dirty="0"/>
          </a:p>
        </p:txBody>
      </p:sp>
      <p:sp>
        <p:nvSpPr>
          <p:cNvPr id="4" name="Slide Number Placeholder 3"/>
          <p:cNvSpPr>
            <a:spLocks noGrp="1"/>
          </p:cNvSpPr>
          <p:nvPr>
            <p:ph type="sldNum" sz="quarter" idx="10"/>
          </p:nvPr>
        </p:nvSpPr>
        <p:spPr/>
        <p:txBody>
          <a:bodyPr/>
          <a:lstStyle/>
          <a:p>
            <a:fld id="{03534489-D1C8-404D-B8A3-82E84DC55841}" type="slidenum">
              <a:rPr lang="en-US" smtClean="0"/>
              <a:pPr/>
              <a:t>29</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Prepare Doubling</a:t>
            </a:r>
            <a:r>
              <a:rPr lang="en-US" baseline="0" dirty="0" smtClean="0"/>
              <a:t> p. 15, #3</a:t>
            </a:r>
            <a:r>
              <a:rPr lang="en-US" dirty="0" smtClean="0"/>
              <a:t>I left you space to write in what they say.  </a:t>
            </a:r>
            <a:endParaRPr lang="en-US" dirty="0"/>
          </a:p>
        </p:txBody>
      </p:sp>
      <p:sp>
        <p:nvSpPr>
          <p:cNvPr id="4" name="Slide Number Placeholder 3"/>
          <p:cNvSpPr>
            <a:spLocks noGrp="1"/>
          </p:cNvSpPr>
          <p:nvPr>
            <p:ph type="sldNum" sz="quarter" idx="10"/>
          </p:nvPr>
        </p:nvSpPr>
        <p:spPr/>
        <p:txBody>
          <a:bodyPr/>
          <a:lstStyle/>
          <a:p>
            <a:fld id="{03534489-D1C8-404D-B8A3-82E84DC55841}" type="slidenum">
              <a:rPr lang="en-US" smtClean="0"/>
              <a:pPr/>
              <a:t>3</a:t>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Animated on click each box comes up one at a time.  Reinforce </a:t>
            </a:r>
            <a:r>
              <a:rPr lang="en-US" dirty="0" err="1" smtClean="0"/>
              <a:t>Origo</a:t>
            </a:r>
            <a:r>
              <a:rPr lang="en-US" baseline="0" dirty="0" smtClean="0"/>
              <a:t> Addition p. 25 #2 Problems taken from BLM 6</a:t>
            </a:r>
            <a:endParaRPr lang="en-US" dirty="0"/>
          </a:p>
        </p:txBody>
      </p:sp>
      <p:sp>
        <p:nvSpPr>
          <p:cNvPr id="4" name="Slide Number Placeholder 3"/>
          <p:cNvSpPr>
            <a:spLocks noGrp="1"/>
          </p:cNvSpPr>
          <p:nvPr>
            <p:ph type="sldNum" sz="quarter" idx="10"/>
          </p:nvPr>
        </p:nvSpPr>
        <p:spPr/>
        <p:txBody>
          <a:bodyPr/>
          <a:lstStyle/>
          <a:p>
            <a:fld id="{03534489-D1C8-404D-B8A3-82E84DC55841}" type="slidenum">
              <a:rPr lang="en-US" smtClean="0"/>
              <a:pPr/>
              <a:t>30</a:t>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Reinforce</a:t>
            </a:r>
            <a:r>
              <a:rPr lang="en-US" baseline="0" dirty="0" smtClean="0"/>
              <a:t> p. 26 #4 Animated for last box questions; Add to class anchor chart about doubling…</a:t>
            </a:r>
            <a:endParaRPr lang="en-US" dirty="0"/>
          </a:p>
        </p:txBody>
      </p:sp>
      <p:sp>
        <p:nvSpPr>
          <p:cNvPr id="4" name="Slide Number Placeholder 3"/>
          <p:cNvSpPr>
            <a:spLocks noGrp="1"/>
          </p:cNvSpPr>
          <p:nvPr>
            <p:ph type="sldNum" sz="quarter" idx="10"/>
          </p:nvPr>
        </p:nvSpPr>
        <p:spPr/>
        <p:txBody>
          <a:bodyPr/>
          <a:lstStyle/>
          <a:p>
            <a:fld id="{03534489-D1C8-404D-B8A3-82E84DC55841}" type="slidenum">
              <a:rPr lang="en-US" smtClean="0"/>
              <a:pPr/>
              <a:t>31</a:t>
            </a:fld>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Reinforce:  Activity 5 p. 26 </a:t>
            </a:r>
            <a:endParaRPr lang="en-US" dirty="0"/>
          </a:p>
        </p:txBody>
      </p:sp>
      <p:sp>
        <p:nvSpPr>
          <p:cNvPr id="4" name="Slide Number Placeholder 3"/>
          <p:cNvSpPr>
            <a:spLocks noGrp="1"/>
          </p:cNvSpPr>
          <p:nvPr>
            <p:ph type="sldNum" sz="quarter" idx="10"/>
          </p:nvPr>
        </p:nvSpPr>
        <p:spPr/>
        <p:txBody>
          <a:bodyPr/>
          <a:lstStyle/>
          <a:p>
            <a:fld id="{03534489-D1C8-404D-B8A3-82E84DC55841}" type="slidenum">
              <a:rPr lang="en-US" smtClean="0"/>
              <a:pPr/>
              <a:t>32</a:t>
            </a:fld>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Practice 8s:  p. 27  cubes are described on p. 26 #5  As students</a:t>
            </a:r>
            <a:r>
              <a:rPr lang="en-US" baseline="0" dirty="0" smtClean="0"/>
              <a:t> play game, “ask what do you need to roll to remove this counter?  What do you need to roll to win.  </a:t>
            </a:r>
            <a:endParaRPr lang="en-US" dirty="0"/>
          </a:p>
        </p:txBody>
      </p:sp>
      <p:sp>
        <p:nvSpPr>
          <p:cNvPr id="4" name="Slide Number Placeholder 3"/>
          <p:cNvSpPr>
            <a:spLocks noGrp="1"/>
          </p:cNvSpPr>
          <p:nvPr>
            <p:ph type="sldNum" sz="quarter" idx="10"/>
          </p:nvPr>
        </p:nvSpPr>
        <p:spPr/>
        <p:txBody>
          <a:bodyPr/>
          <a:lstStyle/>
          <a:p>
            <a:fld id="{03534489-D1C8-404D-B8A3-82E84DC55841}" type="slidenum">
              <a:rPr lang="en-US" smtClean="0"/>
              <a:pPr/>
              <a:t>33</a:t>
            </a:fld>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Game p. 27-28 </a:t>
            </a:r>
            <a:r>
              <a:rPr lang="en-US" dirty="0" err="1" smtClean="0"/>
              <a:t>Origo</a:t>
            </a:r>
            <a:r>
              <a:rPr lang="en-US" baseline="0" dirty="0" smtClean="0"/>
              <a:t> Addition  #4 Practice  Differentiate by changing the numbers to meet the needs of students.  An alternative to the points is to have a team keep up with the points each person actually gets from their answer for their turn.  They use mental math to develop these.</a:t>
            </a:r>
            <a:endParaRPr lang="en-US" dirty="0"/>
          </a:p>
        </p:txBody>
      </p:sp>
      <p:sp>
        <p:nvSpPr>
          <p:cNvPr id="4" name="Slide Number Placeholder 3"/>
          <p:cNvSpPr>
            <a:spLocks noGrp="1"/>
          </p:cNvSpPr>
          <p:nvPr>
            <p:ph type="sldNum" sz="quarter" idx="10"/>
          </p:nvPr>
        </p:nvSpPr>
        <p:spPr/>
        <p:txBody>
          <a:bodyPr/>
          <a:lstStyle/>
          <a:p>
            <a:fld id="{03534489-D1C8-404D-B8A3-82E84DC55841}" type="slidenum">
              <a:rPr lang="en-US" smtClean="0"/>
              <a:pPr/>
              <a:t>34</a:t>
            </a:fld>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Extend to larger numbers:</a:t>
            </a:r>
            <a:r>
              <a:rPr lang="en-US" baseline="0" dirty="0" smtClean="0"/>
              <a:t>  p. 28, #1</a:t>
            </a:r>
            <a:endParaRPr lang="en-US" dirty="0"/>
          </a:p>
        </p:txBody>
      </p:sp>
      <p:sp>
        <p:nvSpPr>
          <p:cNvPr id="4" name="Slide Number Placeholder 3"/>
          <p:cNvSpPr>
            <a:spLocks noGrp="1"/>
          </p:cNvSpPr>
          <p:nvPr>
            <p:ph type="sldNum" sz="quarter" idx="10"/>
          </p:nvPr>
        </p:nvSpPr>
        <p:spPr/>
        <p:txBody>
          <a:bodyPr/>
          <a:lstStyle/>
          <a:p>
            <a:fld id="{03534489-D1C8-404D-B8A3-82E84DC55841}" type="slidenum">
              <a:rPr lang="en-US" smtClean="0"/>
              <a:pPr/>
              <a:t>35</a:t>
            </a:fld>
            <a:endParaRPr 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Animated</a:t>
            </a:r>
            <a:r>
              <a:rPr lang="en-US" baseline="0" dirty="0" smtClean="0"/>
              <a:t> for second box to appear on next click.  </a:t>
            </a:r>
            <a:r>
              <a:rPr lang="en-US" dirty="0" smtClean="0"/>
              <a:t>Extend:  p. 28, #2Elicit numbers</a:t>
            </a:r>
            <a:r>
              <a:rPr lang="en-US" baseline="0" dirty="0" smtClean="0"/>
              <a:t> that are greater than 9 for </a:t>
            </a:r>
            <a:r>
              <a:rPr lang="en-US" baseline="0" smtClean="0"/>
              <a:t>first box.</a:t>
            </a:r>
            <a:endParaRPr lang="en-US" dirty="0"/>
          </a:p>
        </p:txBody>
      </p:sp>
      <p:sp>
        <p:nvSpPr>
          <p:cNvPr id="4" name="Slide Number Placeholder 3"/>
          <p:cNvSpPr>
            <a:spLocks noGrp="1"/>
          </p:cNvSpPr>
          <p:nvPr>
            <p:ph type="sldNum" sz="quarter" idx="10"/>
          </p:nvPr>
        </p:nvSpPr>
        <p:spPr/>
        <p:txBody>
          <a:bodyPr/>
          <a:lstStyle/>
          <a:p>
            <a:fld id="{03534489-D1C8-404D-B8A3-82E84DC55841}" type="slidenum">
              <a:rPr lang="en-US" smtClean="0"/>
              <a:pPr/>
              <a:t>36</a:t>
            </a:fld>
            <a:endParaRPr 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Practice:  Number Line Race BLM 13</a:t>
            </a:r>
            <a:endParaRPr lang="en-US" dirty="0"/>
          </a:p>
        </p:txBody>
      </p:sp>
      <p:sp>
        <p:nvSpPr>
          <p:cNvPr id="4" name="Slide Number Placeholder 3"/>
          <p:cNvSpPr>
            <a:spLocks noGrp="1"/>
          </p:cNvSpPr>
          <p:nvPr>
            <p:ph type="sldNum" sz="quarter" idx="10"/>
          </p:nvPr>
        </p:nvSpPr>
        <p:spPr/>
        <p:txBody>
          <a:bodyPr/>
          <a:lstStyle/>
          <a:p>
            <a:fld id="{03534489-D1C8-404D-B8A3-82E84DC55841}" type="slidenum">
              <a:rPr lang="en-US" smtClean="0"/>
              <a:pPr/>
              <a:t>37</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Introduce</a:t>
            </a:r>
            <a:r>
              <a:rPr lang="en-US" baseline="0" dirty="0" smtClean="0"/>
              <a:t> doubling p. 16 #3</a:t>
            </a:r>
            <a:endParaRPr lang="en-US" dirty="0"/>
          </a:p>
        </p:txBody>
      </p:sp>
      <p:sp>
        <p:nvSpPr>
          <p:cNvPr id="4" name="Slide Number Placeholder 3"/>
          <p:cNvSpPr>
            <a:spLocks noGrp="1"/>
          </p:cNvSpPr>
          <p:nvPr>
            <p:ph type="sldNum" sz="quarter" idx="10"/>
          </p:nvPr>
        </p:nvSpPr>
        <p:spPr/>
        <p:txBody>
          <a:bodyPr/>
          <a:lstStyle/>
          <a:p>
            <a:fld id="{03534489-D1C8-404D-B8A3-82E84DC55841}" type="slidenum">
              <a:rPr lang="en-US" smtClean="0"/>
              <a:pPr/>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Dot Cards Activity 4, p. 16</a:t>
            </a:r>
            <a:endParaRPr lang="en-US" dirty="0"/>
          </a:p>
        </p:txBody>
      </p:sp>
      <p:sp>
        <p:nvSpPr>
          <p:cNvPr id="4" name="Slide Number Placeholder 3"/>
          <p:cNvSpPr>
            <a:spLocks noGrp="1"/>
          </p:cNvSpPr>
          <p:nvPr>
            <p:ph type="sldNum" sz="quarter" idx="10"/>
          </p:nvPr>
        </p:nvSpPr>
        <p:spPr/>
        <p:txBody>
          <a:bodyPr/>
          <a:lstStyle/>
          <a:p>
            <a:fld id="{03534489-D1C8-404D-B8A3-82E84DC55841}" type="slidenum">
              <a:rPr lang="en-US" smtClean="0"/>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Reinforce Activity 2, p. 17  and the activity 1 is excellent with the turning of the dot cards.</a:t>
            </a:r>
            <a:endParaRPr lang="en-US" dirty="0"/>
          </a:p>
        </p:txBody>
      </p:sp>
      <p:sp>
        <p:nvSpPr>
          <p:cNvPr id="4" name="Slide Number Placeholder 3"/>
          <p:cNvSpPr>
            <a:spLocks noGrp="1"/>
          </p:cNvSpPr>
          <p:nvPr>
            <p:ph type="sldNum" sz="quarter" idx="10"/>
          </p:nvPr>
        </p:nvSpPr>
        <p:spPr/>
        <p:txBody>
          <a:bodyPr/>
          <a:lstStyle/>
          <a:p>
            <a:fld id="{03534489-D1C8-404D-B8A3-82E84DC55841}" type="slidenum">
              <a:rPr lang="en-US" smtClean="0"/>
              <a:pPr/>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err="1" smtClean="0"/>
              <a:t>Acitivity</a:t>
            </a:r>
            <a:r>
              <a:rPr lang="en-US" baseline="0" dirty="0" smtClean="0"/>
              <a:t> 3, p. 17  </a:t>
            </a:r>
            <a:r>
              <a:rPr lang="en-US" dirty="0" smtClean="0"/>
              <a:t>Kids can model this with</a:t>
            </a:r>
            <a:r>
              <a:rPr lang="en-US" baseline="0" dirty="0" smtClean="0"/>
              <a:t> counters and make up problems of their own.  More on the next slide.  </a:t>
            </a:r>
            <a:endParaRPr lang="en-US" dirty="0"/>
          </a:p>
        </p:txBody>
      </p:sp>
      <p:sp>
        <p:nvSpPr>
          <p:cNvPr id="4" name="Slide Number Placeholder 3"/>
          <p:cNvSpPr>
            <a:spLocks noGrp="1"/>
          </p:cNvSpPr>
          <p:nvPr>
            <p:ph type="sldNum" sz="quarter" idx="10"/>
          </p:nvPr>
        </p:nvSpPr>
        <p:spPr/>
        <p:txBody>
          <a:bodyPr/>
          <a:lstStyle/>
          <a:p>
            <a:fld id="{03534489-D1C8-404D-B8A3-82E84DC55841}" type="slidenum">
              <a:rPr lang="en-US" smtClean="0"/>
              <a:pPr/>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Reinforce p. 17 I just asked a simple question, could</a:t>
            </a:r>
            <a:r>
              <a:rPr lang="en-US" baseline="0" dirty="0" smtClean="0"/>
              <a:t> you use doubling to solve this problem?  Comes up on click one at a time.  BLM 6 twos only.</a:t>
            </a:r>
            <a:endParaRPr lang="en-US" dirty="0"/>
          </a:p>
        </p:txBody>
      </p:sp>
      <p:sp>
        <p:nvSpPr>
          <p:cNvPr id="4" name="Slide Number Placeholder 3"/>
          <p:cNvSpPr>
            <a:spLocks noGrp="1"/>
          </p:cNvSpPr>
          <p:nvPr>
            <p:ph type="sldNum" sz="quarter" idx="10"/>
          </p:nvPr>
        </p:nvSpPr>
        <p:spPr/>
        <p:txBody>
          <a:bodyPr/>
          <a:lstStyle/>
          <a:p>
            <a:fld id="{03534489-D1C8-404D-B8A3-82E84DC55841}" type="slidenum">
              <a:rPr lang="en-US" smtClean="0"/>
              <a:pPr/>
              <a:t>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Reinforce twos p. 17 #4</a:t>
            </a:r>
            <a:endParaRPr lang="en-US" dirty="0"/>
          </a:p>
        </p:txBody>
      </p:sp>
      <p:sp>
        <p:nvSpPr>
          <p:cNvPr id="4" name="Slide Number Placeholder 3"/>
          <p:cNvSpPr>
            <a:spLocks noGrp="1"/>
          </p:cNvSpPr>
          <p:nvPr>
            <p:ph type="sldNum" sz="quarter" idx="10"/>
          </p:nvPr>
        </p:nvSpPr>
        <p:spPr/>
        <p:txBody>
          <a:bodyPr/>
          <a:lstStyle/>
          <a:p>
            <a:fld id="{03534489-D1C8-404D-B8A3-82E84DC55841}" type="slidenum">
              <a:rPr lang="en-US" smtClean="0"/>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60364AB5-0851-4077-8089-B99DB25D8AC5}" type="datetimeFigureOut">
              <a:rPr lang="en-US" smtClean="0"/>
              <a:pPr/>
              <a:t>10/28/2010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AE7A23D-9385-42AF-A547-8652BC83ECA0}"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0364AB5-0851-4077-8089-B99DB25D8AC5}" type="datetimeFigureOut">
              <a:rPr lang="en-US" smtClean="0"/>
              <a:pPr/>
              <a:t>10/28/2010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AE7A23D-9385-42AF-A547-8652BC83ECA0}"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0364AB5-0851-4077-8089-B99DB25D8AC5}" type="datetimeFigureOut">
              <a:rPr lang="en-US" smtClean="0"/>
              <a:pPr/>
              <a:t>10/28/2010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AE7A23D-9385-42AF-A547-8652BC83ECA0}"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0364AB5-0851-4077-8089-B99DB25D8AC5}" type="datetimeFigureOut">
              <a:rPr lang="en-US" smtClean="0"/>
              <a:pPr/>
              <a:t>10/28/2010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AE7A23D-9385-42AF-A547-8652BC83ECA0}"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0364AB5-0851-4077-8089-B99DB25D8AC5}" type="datetimeFigureOut">
              <a:rPr lang="en-US" smtClean="0"/>
              <a:pPr/>
              <a:t>10/28/2010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AE7A23D-9385-42AF-A547-8652BC83ECA0}"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60364AB5-0851-4077-8089-B99DB25D8AC5}" type="datetimeFigureOut">
              <a:rPr lang="en-US" smtClean="0"/>
              <a:pPr/>
              <a:t>10/28/2010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AE7A23D-9385-42AF-A547-8652BC83ECA0}"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60364AB5-0851-4077-8089-B99DB25D8AC5}" type="datetimeFigureOut">
              <a:rPr lang="en-US" smtClean="0"/>
              <a:pPr/>
              <a:t>10/28/2010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AE7A23D-9385-42AF-A547-8652BC83ECA0}"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60364AB5-0851-4077-8089-B99DB25D8AC5}" type="datetimeFigureOut">
              <a:rPr lang="en-US" smtClean="0"/>
              <a:pPr/>
              <a:t>10/28/2010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AE7A23D-9385-42AF-A547-8652BC83ECA0}"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0364AB5-0851-4077-8089-B99DB25D8AC5}" type="datetimeFigureOut">
              <a:rPr lang="en-US" smtClean="0"/>
              <a:pPr/>
              <a:t>10/28/2010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AE7A23D-9385-42AF-A547-8652BC83ECA0}"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0364AB5-0851-4077-8089-B99DB25D8AC5}" type="datetimeFigureOut">
              <a:rPr lang="en-US" smtClean="0"/>
              <a:pPr/>
              <a:t>10/28/2010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AE7A23D-9385-42AF-A547-8652BC83ECA0}"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0364AB5-0851-4077-8089-B99DB25D8AC5}" type="datetimeFigureOut">
              <a:rPr lang="en-US" smtClean="0"/>
              <a:pPr/>
              <a:t>10/28/2010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AE7A23D-9385-42AF-A547-8652BC83ECA0}"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0364AB5-0851-4077-8089-B99DB25D8AC5}" type="datetimeFigureOut">
              <a:rPr lang="en-US" smtClean="0"/>
              <a:pPr/>
              <a:t>10/28/2010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AE7A23D-9385-42AF-A547-8652BC83ECA0}"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9.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0.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2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1.xml"/><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hyperlink" Target="http://www.google.com/imgres?imgurl=http://lafr4ise.files.wordpress.com/2009/03/lollipop1.jpg&amp;imgrefurl=http://lafr4ise.wordpress.com/2009/03/18/thank-you/&amp;usg=__PJ5xKzjFIxwjRHQ6xR5FmDpzp9s=&amp;h=502&amp;w=498&amp;sz=30&amp;hl=en&amp;start=2&amp;zoom=1&amp;um=1&amp;itbs=1&amp;tbnid=FV1iKDRhhz3FKM:&amp;tbnh=130&amp;tbnw=129&amp;prev=/images?q=lollipop&amp;um=1&amp;hl=en&amp;safe=active&amp;sa=N&amp;rls=com.microsoft:en-us&amp;tbs=isch:1" TargetMode="External"/><Relationship Id="rId2" Type="http://schemas.openxmlformats.org/officeDocument/2006/relationships/notesSlide" Target="../notesSlides/notesSlide26.xml"/><Relationship Id="rId1" Type="http://schemas.openxmlformats.org/officeDocument/2006/relationships/slideLayout" Target="../slideLayouts/slideLayout2.xml"/><Relationship Id="rId4" Type="http://schemas.openxmlformats.org/officeDocument/2006/relationships/image" Target="../media/image8.jpeg"/></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8.xml"/><Relationship Id="rId1" Type="http://schemas.openxmlformats.org/officeDocument/2006/relationships/slideLayout" Target="../slideLayouts/slideLayout2.xml"/><Relationship Id="rId5" Type="http://schemas.openxmlformats.org/officeDocument/2006/relationships/image" Target="../media/image11.png"/><Relationship Id="rId4" Type="http://schemas.openxmlformats.org/officeDocument/2006/relationships/image" Target="../media/image10.png"/></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30.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30.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4.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4.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4.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Doubling</a:t>
            </a:r>
            <a:endParaRPr lang="en-US" dirty="0"/>
          </a:p>
        </p:txBody>
      </p:sp>
      <p:sp>
        <p:nvSpPr>
          <p:cNvPr id="3" name="Subtitle 2"/>
          <p:cNvSpPr>
            <a:spLocks noGrp="1"/>
          </p:cNvSpPr>
          <p:nvPr>
            <p:ph type="subTitle" idx="1"/>
          </p:nvPr>
        </p:nvSpPr>
        <p:spPr/>
        <p:txBody>
          <a:bodyPr>
            <a:normAutofit/>
          </a:bodyPr>
          <a:lstStyle/>
          <a:p>
            <a:r>
              <a:rPr lang="en-US" dirty="0" smtClean="0"/>
              <a:t>Using the “Doubling” strategy for multiplication facts with 2, 4, or 8 as a factor. </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dirty="0" smtClean="0"/>
              <a:t>You’ll need a blank spinner.  Write the numerals 1-9 filling in the segments (one will be empty).  </a:t>
            </a:r>
            <a:endParaRPr lang="en-US" sz="2800" dirty="0"/>
          </a:p>
        </p:txBody>
      </p:sp>
      <p:sp>
        <p:nvSpPr>
          <p:cNvPr id="3" name="Content Placeholder 2"/>
          <p:cNvSpPr>
            <a:spLocks noGrp="1"/>
          </p:cNvSpPr>
          <p:nvPr>
            <p:ph idx="1"/>
          </p:nvPr>
        </p:nvSpPr>
        <p:spPr/>
        <p:txBody>
          <a:bodyPr>
            <a:normAutofit fontScale="92500" lnSpcReduction="20000"/>
          </a:bodyPr>
          <a:lstStyle/>
          <a:p>
            <a:r>
              <a:rPr lang="en-US" dirty="0" smtClean="0"/>
              <a:t>Write the following numbers in one your journals.</a:t>
            </a:r>
          </a:p>
          <a:p>
            <a:endParaRPr lang="en-US" dirty="0" smtClean="0"/>
          </a:p>
          <a:p>
            <a:r>
              <a:rPr lang="en-US" dirty="0" smtClean="0">
                <a:solidFill>
                  <a:srgbClr val="FF0000"/>
                </a:solidFill>
              </a:rPr>
              <a:t>2	4	6	8	10	12	14	16	18</a:t>
            </a:r>
          </a:p>
          <a:p>
            <a:endParaRPr lang="en-US" dirty="0"/>
          </a:p>
          <a:p>
            <a:r>
              <a:rPr lang="en-US" dirty="0" smtClean="0"/>
              <a:t>Player 1 spins, doubles the number, writes a check mark above the number.</a:t>
            </a:r>
          </a:p>
          <a:p>
            <a:r>
              <a:rPr lang="en-US" dirty="0" smtClean="0">
                <a:solidFill>
                  <a:srgbClr val="FFFF00"/>
                </a:solidFill>
              </a:rPr>
              <a:t>Player 2 spins, doubles the number, writes a check mark below the number.  </a:t>
            </a:r>
          </a:p>
          <a:p>
            <a:r>
              <a:rPr lang="en-US" dirty="0" smtClean="0">
                <a:solidFill>
                  <a:srgbClr val="92D050"/>
                </a:solidFill>
              </a:rPr>
              <a:t>The first player to draw 3 consecutive checks wins.</a:t>
            </a:r>
            <a:endParaRPr lang="en-US" dirty="0"/>
          </a:p>
          <a:p>
            <a:endParaRPr lang="en-US" dirty="0"/>
          </a:p>
        </p:txBody>
      </p:sp>
      <p:sp>
        <p:nvSpPr>
          <p:cNvPr id="4" name="Rectangle 3"/>
          <p:cNvSpPr/>
          <p:nvPr/>
        </p:nvSpPr>
        <p:spPr>
          <a:xfrm>
            <a:off x="1905000" y="5715000"/>
            <a:ext cx="5410200" cy="830997"/>
          </a:xfrm>
          <a:prstGeom prst="rect">
            <a:avLst/>
          </a:prstGeom>
        </p:spPr>
        <p:style>
          <a:lnRef idx="2">
            <a:schemeClr val="accent2"/>
          </a:lnRef>
          <a:fillRef idx="1">
            <a:schemeClr val="lt1"/>
          </a:fillRef>
          <a:effectRef idx="0">
            <a:schemeClr val="accent2"/>
          </a:effectRef>
          <a:fontRef idx="minor">
            <a:schemeClr val="dk1"/>
          </a:fontRef>
        </p:style>
        <p:txBody>
          <a:bodyPr wrap="square">
            <a:spAutoFit/>
          </a:bodyPr>
          <a:lstStyle/>
          <a:p>
            <a:r>
              <a:rPr lang="en-US" sz="2400" dirty="0" smtClean="0"/>
              <a:t>Bonus:  What number do you need to spin to get a 20? 50?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 calcmode="lin" valueType="num">
                                      <p:cBhvr additive="base">
                                        <p:cTn id="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8" dur="500" fill="hold"/>
                                        <p:tgtEl>
                                          <p:spTgt spid="4">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anim calcmode="lin" valueType="num">
                                      <p:cBhvr additive="base">
                                        <p:cTn id="1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allAtOnce"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t>____ X 2  = _____</a:t>
            </a:r>
            <a:endParaRPr lang="en-US" sz="3200" dirty="0"/>
          </a:p>
        </p:txBody>
      </p:sp>
      <p:sp>
        <p:nvSpPr>
          <p:cNvPr id="3" name="Content Placeholder 2"/>
          <p:cNvSpPr>
            <a:spLocks noGrp="1"/>
          </p:cNvSpPr>
          <p:nvPr>
            <p:ph idx="1"/>
          </p:nvPr>
        </p:nvSpPr>
        <p:spPr/>
        <p:txBody>
          <a:bodyPr/>
          <a:lstStyle/>
          <a:p>
            <a:r>
              <a:rPr lang="en-US" dirty="0" smtClean="0"/>
              <a:t>What factor can you use to make a product that is between forty and sixty? </a:t>
            </a:r>
          </a:p>
          <a:p>
            <a:r>
              <a:rPr lang="en-US" dirty="0" smtClean="0"/>
              <a:t>How did you decide?</a:t>
            </a:r>
          </a:p>
          <a:p>
            <a:endParaRPr lang="en-US" dirty="0"/>
          </a:p>
          <a:p>
            <a:endParaRPr 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2 X ___ = ____</a:t>
            </a:r>
            <a:endParaRPr lang="en-US" dirty="0"/>
          </a:p>
        </p:txBody>
      </p:sp>
      <p:sp>
        <p:nvSpPr>
          <p:cNvPr id="3" name="Content Placeholder 2"/>
          <p:cNvSpPr>
            <a:spLocks noGrp="1"/>
          </p:cNvSpPr>
          <p:nvPr>
            <p:ph idx="1"/>
          </p:nvPr>
        </p:nvSpPr>
        <p:spPr/>
        <p:txBody>
          <a:bodyPr/>
          <a:lstStyle/>
          <a:p>
            <a:r>
              <a:rPr lang="en-US" dirty="0" smtClean="0"/>
              <a:t>What factor can you use to make a product that is between eighty and 100?</a:t>
            </a:r>
          </a:p>
          <a:p>
            <a:endParaRPr lang="en-US" dirty="0"/>
          </a:p>
          <a:p>
            <a:r>
              <a:rPr lang="en-US" dirty="0" smtClean="0"/>
              <a:t>How can we describe the products?</a:t>
            </a:r>
            <a:endParaRPr lang="en-U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Use Tens and Doubles Problem Solving</a:t>
            </a:r>
            <a:br>
              <a:rPr lang="en-US" dirty="0" smtClean="0"/>
            </a:br>
            <a:r>
              <a:rPr lang="en-US" dirty="0" smtClean="0"/>
              <a:t>Challenge #1</a:t>
            </a:r>
            <a:endParaRPr lang="en-US" dirty="0"/>
          </a:p>
        </p:txBody>
      </p:sp>
      <p:sp>
        <p:nvSpPr>
          <p:cNvPr id="3" name="Content Placeholder 2"/>
          <p:cNvSpPr>
            <a:spLocks noGrp="1"/>
          </p:cNvSpPr>
          <p:nvPr>
            <p:ph idx="1"/>
          </p:nvPr>
        </p:nvSpPr>
        <p:spPr/>
        <p:style>
          <a:lnRef idx="2">
            <a:schemeClr val="accent1"/>
          </a:lnRef>
          <a:fillRef idx="1">
            <a:schemeClr val="lt1"/>
          </a:fillRef>
          <a:effectRef idx="0">
            <a:schemeClr val="accent1"/>
          </a:effectRef>
          <a:fontRef idx="minor">
            <a:schemeClr val="dk1"/>
          </a:fontRef>
        </p:style>
        <p:txBody>
          <a:bodyPr/>
          <a:lstStyle/>
          <a:p>
            <a:r>
              <a:rPr lang="en-US" dirty="0" err="1" smtClean="0"/>
              <a:t>Monse’s</a:t>
            </a:r>
            <a:r>
              <a:rPr lang="en-US" dirty="0" smtClean="0"/>
              <a:t> family is making treats to sell at a school festival.  Her brother placed 6 caramel apples in each of 5 rows on a piece of foil wrap.  She placed 2 rows of 7 popcorn balls on a piece of foil wrap. How many treats had </a:t>
            </a:r>
            <a:r>
              <a:rPr lang="en-US" dirty="0" err="1" smtClean="0"/>
              <a:t>Monse</a:t>
            </a:r>
            <a:r>
              <a:rPr lang="en-US" dirty="0" smtClean="0"/>
              <a:t> and her brother made?</a:t>
            </a:r>
            <a:endParaRPr lang="en-U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057400" y="1600200"/>
            <a:ext cx="5867400" cy="3631763"/>
          </a:xfrm>
          <a:prstGeom prst="rect">
            <a:avLst/>
          </a:prstGeom>
          <a:noFill/>
        </p:spPr>
        <p:txBody>
          <a:bodyPr wrap="square" lIns="91440" tIns="45720" rIns="91440" bIns="4572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en-US" sz="11500" b="1" cap="all" spc="0" dirty="0" smtClean="0">
                <a:ln w="0"/>
                <a:solidFill>
                  <a:srgbClr val="FFC000"/>
                </a:solidFill>
                <a:effectLst>
                  <a:reflection blurRad="12700" stA="50000" endPos="50000" dist="5000" dir="5400000" sy="-100000" rotWithShape="0"/>
                </a:effectLst>
              </a:rPr>
              <a:t>Double </a:t>
            </a:r>
            <a:r>
              <a:rPr lang="en-US" sz="11500" b="1" cap="all" spc="0" dirty="0" err="1" smtClean="0">
                <a:ln w="0"/>
                <a:solidFill>
                  <a:srgbClr val="FFC000"/>
                </a:solidFill>
                <a:effectLst>
                  <a:reflection blurRad="12700" stA="50000" endPos="50000" dist="5000" dir="5400000" sy="-100000" rotWithShape="0"/>
                </a:effectLst>
              </a:rPr>
              <a:t>Double</a:t>
            </a:r>
            <a:endParaRPr lang="en-US" sz="11500" b="1" cap="all" spc="0" dirty="0">
              <a:ln w="0"/>
              <a:solidFill>
                <a:srgbClr val="FFC000"/>
              </a:solidFill>
              <a:effectLst>
                <a:reflection blurRad="12700" stA="50000" endPos="50000" dist="5000" dir="5400000" sy="-100000" rotWithShape="0"/>
              </a:effectLst>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Painting</a:t>
            </a:r>
            <a:endParaRPr lang="en-US" dirty="0"/>
          </a:p>
        </p:txBody>
      </p:sp>
      <p:sp>
        <p:nvSpPr>
          <p:cNvPr id="3" name="Content Placeholder 2"/>
          <p:cNvSpPr>
            <a:spLocks noGrp="1"/>
          </p:cNvSpPr>
          <p:nvPr>
            <p:ph idx="1"/>
          </p:nvPr>
        </p:nvSpPr>
        <p:spPr/>
        <p:txBody>
          <a:bodyPr/>
          <a:lstStyle/>
          <a:p>
            <a:r>
              <a:rPr lang="en-US" dirty="0" smtClean="0"/>
              <a:t>Fold your paper according to the way I tell you to do so. </a:t>
            </a:r>
          </a:p>
          <a:p>
            <a:endParaRPr lang="en-US" dirty="0"/>
          </a:p>
          <a:p>
            <a:r>
              <a:rPr lang="en-US" dirty="0" smtClean="0"/>
              <a:t>Follow my directions for where and how to paint.</a:t>
            </a:r>
            <a:endParaRPr lang="en-US"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Doubling Strategy Dot  Cards</a:t>
            </a:r>
            <a:endParaRPr lang="en-US" dirty="0"/>
          </a:p>
        </p:txBody>
      </p:sp>
      <p:sp>
        <p:nvSpPr>
          <p:cNvPr id="3" name="Content Placeholder 2"/>
          <p:cNvSpPr>
            <a:spLocks noGrp="1"/>
          </p:cNvSpPr>
          <p:nvPr>
            <p:ph idx="1"/>
          </p:nvPr>
        </p:nvSpPr>
        <p:spPr/>
        <p:txBody>
          <a:bodyPr/>
          <a:lstStyle/>
          <a:p>
            <a:r>
              <a:rPr lang="en-US" dirty="0" smtClean="0"/>
              <a:t>See the cards I’m modeling.</a:t>
            </a:r>
            <a:endParaRPr lang="en-US"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685800" y="2590800"/>
            <a:ext cx="1905000" cy="1295400"/>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6" name="Rectangle 5"/>
          <p:cNvSpPr/>
          <p:nvPr/>
        </p:nvSpPr>
        <p:spPr>
          <a:xfrm>
            <a:off x="3505200" y="2590800"/>
            <a:ext cx="1905000" cy="1295400"/>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7" name="Rectangle 6"/>
          <p:cNvSpPr/>
          <p:nvPr/>
        </p:nvSpPr>
        <p:spPr>
          <a:xfrm>
            <a:off x="6324600" y="2590800"/>
            <a:ext cx="1905000" cy="1295400"/>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8" name="Curved Down Arrow 7"/>
          <p:cNvSpPr/>
          <p:nvPr/>
        </p:nvSpPr>
        <p:spPr>
          <a:xfrm>
            <a:off x="1524000" y="1447800"/>
            <a:ext cx="2895600" cy="914400"/>
          </a:xfrm>
          <a:prstGeom prst="curvedDownArrow">
            <a:avLst/>
          </a:prstGeom>
          <a:solidFill>
            <a:schemeClr val="accent2">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9" name="Curved Down Arrow 8"/>
          <p:cNvSpPr/>
          <p:nvPr/>
        </p:nvSpPr>
        <p:spPr>
          <a:xfrm>
            <a:off x="4648200" y="1524000"/>
            <a:ext cx="2895600" cy="914400"/>
          </a:xfrm>
          <a:prstGeom prst="curvedDownArrow">
            <a:avLst/>
          </a:prstGeom>
          <a:solidFill>
            <a:schemeClr val="accent2">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2" name="TextBox 11"/>
          <p:cNvSpPr txBox="1"/>
          <p:nvPr/>
        </p:nvSpPr>
        <p:spPr>
          <a:xfrm>
            <a:off x="2667000" y="990600"/>
            <a:ext cx="609600" cy="461665"/>
          </a:xfrm>
          <a:prstGeom prst="rect">
            <a:avLst/>
          </a:prstGeom>
          <a:noFill/>
        </p:spPr>
        <p:txBody>
          <a:bodyPr wrap="square" rtlCol="0">
            <a:spAutoFit/>
          </a:bodyPr>
          <a:lstStyle/>
          <a:p>
            <a:r>
              <a:rPr lang="en-US" sz="2400" dirty="0" smtClean="0"/>
              <a:t>X 2</a:t>
            </a:r>
            <a:endParaRPr lang="en-US" sz="2400" dirty="0"/>
          </a:p>
        </p:txBody>
      </p:sp>
      <p:sp>
        <p:nvSpPr>
          <p:cNvPr id="13" name="TextBox 12"/>
          <p:cNvSpPr txBox="1"/>
          <p:nvPr/>
        </p:nvSpPr>
        <p:spPr>
          <a:xfrm>
            <a:off x="5791200" y="990600"/>
            <a:ext cx="609600" cy="461665"/>
          </a:xfrm>
          <a:prstGeom prst="rect">
            <a:avLst/>
          </a:prstGeom>
          <a:noFill/>
        </p:spPr>
        <p:txBody>
          <a:bodyPr wrap="square" rtlCol="0">
            <a:spAutoFit/>
          </a:bodyPr>
          <a:lstStyle/>
          <a:p>
            <a:r>
              <a:rPr lang="en-US" sz="2400" dirty="0" smtClean="0"/>
              <a:t>X 2</a:t>
            </a:r>
            <a:endParaRPr lang="en-US" sz="2400" dirty="0"/>
          </a:p>
        </p:txBody>
      </p:sp>
      <p:sp>
        <p:nvSpPr>
          <p:cNvPr id="14" name="Curved Up Arrow 13"/>
          <p:cNvSpPr/>
          <p:nvPr/>
        </p:nvSpPr>
        <p:spPr>
          <a:xfrm>
            <a:off x="1600200" y="4038600"/>
            <a:ext cx="6248400" cy="1371600"/>
          </a:xfrm>
          <a:prstGeom prst="curvedUpArrow">
            <a:avLst/>
          </a:prstGeom>
          <a:solidFill>
            <a:schemeClr val="accent2">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5" name="TextBox 14"/>
          <p:cNvSpPr txBox="1"/>
          <p:nvPr/>
        </p:nvSpPr>
        <p:spPr>
          <a:xfrm>
            <a:off x="4191000" y="5562600"/>
            <a:ext cx="1143000" cy="461665"/>
          </a:xfrm>
          <a:prstGeom prst="rect">
            <a:avLst/>
          </a:prstGeom>
          <a:noFill/>
        </p:spPr>
        <p:txBody>
          <a:bodyPr wrap="square" rtlCol="0">
            <a:spAutoFit/>
          </a:bodyPr>
          <a:lstStyle/>
          <a:p>
            <a:r>
              <a:rPr lang="en-US" sz="2400" dirty="0" smtClean="0"/>
              <a:t>X ___</a:t>
            </a:r>
            <a:endParaRPr lang="en-US" sz="24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500" fill="hold"/>
                                        <p:tgtEl>
                                          <p:spTgt spid="14"/>
                                        </p:tgtEl>
                                        <p:attrNameLst>
                                          <p:attrName>ppt_x</p:attrName>
                                        </p:attrNameLst>
                                      </p:cBhvr>
                                      <p:tavLst>
                                        <p:tav tm="0">
                                          <p:val>
                                            <p:strVal val="#ppt_x"/>
                                          </p:val>
                                        </p:tav>
                                        <p:tav tm="100000">
                                          <p:val>
                                            <p:strVal val="#ppt_x"/>
                                          </p:val>
                                        </p:tav>
                                      </p:tavLst>
                                    </p:anim>
                                    <p:anim calcmode="lin" valueType="num">
                                      <p:cBhvr additive="base">
                                        <p:cTn id="8"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5">
                                            <p:txEl>
                                              <p:pRg st="0" end="0"/>
                                            </p:txEl>
                                          </p:spTgt>
                                        </p:tgtEl>
                                        <p:attrNameLst>
                                          <p:attrName>style.visibility</p:attrName>
                                        </p:attrNameLst>
                                      </p:cBhvr>
                                      <p:to>
                                        <p:strVal val="visible"/>
                                      </p:to>
                                    </p:set>
                                    <p:anim calcmode="lin" valueType="num">
                                      <p:cBhvr additive="base">
                                        <p:cTn id="13" dur="500" fill="hold"/>
                                        <p:tgtEl>
                                          <p:spTgt spid="15">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15">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build="allAtOnce"/>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15962"/>
          </a:xfrm>
        </p:spPr>
        <p:txBody>
          <a:bodyPr>
            <a:normAutofit/>
          </a:bodyPr>
          <a:lstStyle/>
          <a:p>
            <a:r>
              <a:rPr lang="en-US" sz="3600" dirty="0" smtClean="0"/>
              <a:t>What products can you figure out quickly?</a:t>
            </a:r>
            <a:endParaRPr lang="en-US" sz="3600" dirty="0"/>
          </a:p>
        </p:txBody>
      </p:sp>
      <p:graphicFrame>
        <p:nvGraphicFramePr>
          <p:cNvPr id="4" name="Content Placeholder 3"/>
          <p:cNvGraphicFramePr>
            <a:graphicFrameLocks noGrp="1"/>
          </p:cNvGraphicFramePr>
          <p:nvPr>
            <p:ph idx="1"/>
          </p:nvPr>
        </p:nvGraphicFramePr>
        <p:xfrm>
          <a:off x="457200" y="1066800"/>
          <a:ext cx="8305800" cy="4952997"/>
        </p:xfrm>
        <a:graphic>
          <a:graphicData uri="http://schemas.openxmlformats.org/drawingml/2006/table">
            <a:tbl>
              <a:tblPr firstRow="1" bandRow="1">
                <a:tableStyleId>{16D9F66E-5EB9-4882-86FB-DCBF35E3C3E4}</a:tableStyleId>
              </a:tblPr>
              <a:tblGrid>
                <a:gridCol w="2768600"/>
                <a:gridCol w="2768600"/>
                <a:gridCol w="2768600"/>
              </a:tblGrid>
              <a:tr h="707571">
                <a:tc>
                  <a:txBody>
                    <a:bodyPr/>
                    <a:lstStyle/>
                    <a:p>
                      <a:pPr algn="ctr"/>
                      <a:endParaRPr lang="en-US" dirty="0"/>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tc>
                  <a:txBody>
                    <a:bodyPr/>
                    <a:lstStyle/>
                    <a:p>
                      <a:pPr algn="ctr"/>
                      <a:r>
                        <a:rPr lang="en-US" dirty="0" smtClean="0"/>
                        <a:t>x 2</a:t>
                      </a:r>
                      <a:endParaRPr lang="en-US" dirty="0"/>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tc>
                  <a:txBody>
                    <a:bodyPr/>
                    <a:lstStyle/>
                    <a:p>
                      <a:pPr algn="ctr"/>
                      <a:r>
                        <a:rPr lang="en-US" baseline="0" dirty="0" smtClean="0"/>
                        <a:t>x 4</a:t>
                      </a:r>
                      <a:endParaRPr lang="en-US" dirty="0"/>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tr>
              <a:tr h="707571">
                <a:tc>
                  <a:txBody>
                    <a:bodyPr/>
                    <a:lstStyle/>
                    <a:p>
                      <a:pPr algn="ctr"/>
                      <a:r>
                        <a:rPr lang="en-US" b="1" dirty="0" smtClean="0"/>
                        <a:t>3</a:t>
                      </a:r>
                      <a:endParaRPr lang="en-US" b="1" dirty="0"/>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tc>
                  <a:txBody>
                    <a:bodyPr/>
                    <a:lstStyle/>
                    <a:p>
                      <a:pPr algn="ctr"/>
                      <a:endParaRPr lang="en-US" dirty="0"/>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tc>
                  <a:txBody>
                    <a:bodyPr/>
                    <a:lstStyle/>
                    <a:p>
                      <a:pPr algn="ctr"/>
                      <a:endParaRPr lang="en-US"/>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tr>
              <a:tr h="707571">
                <a:tc>
                  <a:txBody>
                    <a:bodyPr/>
                    <a:lstStyle/>
                    <a:p>
                      <a:pPr algn="ctr"/>
                      <a:r>
                        <a:rPr lang="en-US" b="1" dirty="0" smtClean="0"/>
                        <a:t>6</a:t>
                      </a:r>
                      <a:endParaRPr lang="en-US" b="1" dirty="0"/>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tc>
                  <a:txBody>
                    <a:bodyPr/>
                    <a:lstStyle/>
                    <a:p>
                      <a:pPr algn="ctr"/>
                      <a:endParaRPr lang="en-US" dirty="0"/>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tc>
                  <a:txBody>
                    <a:bodyPr/>
                    <a:lstStyle/>
                    <a:p>
                      <a:pPr algn="ctr"/>
                      <a:endParaRPr lang="en-US"/>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tr>
              <a:tr h="707571">
                <a:tc>
                  <a:txBody>
                    <a:bodyPr/>
                    <a:lstStyle/>
                    <a:p>
                      <a:pPr algn="ctr"/>
                      <a:r>
                        <a:rPr lang="en-US" b="1" dirty="0" smtClean="0"/>
                        <a:t>4</a:t>
                      </a:r>
                      <a:endParaRPr lang="en-US" b="1" dirty="0"/>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tc>
                  <a:txBody>
                    <a:bodyPr/>
                    <a:lstStyle/>
                    <a:p>
                      <a:pPr algn="ctr"/>
                      <a:endParaRPr lang="en-US" dirty="0"/>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tc>
                  <a:txBody>
                    <a:bodyPr/>
                    <a:lstStyle/>
                    <a:p>
                      <a:pPr algn="ctr"/>
                      <a:endParaRPr lang="en-US"/>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tr>
              <a:tr h="707571">
                <a:tc>
                  <a:txBody>
                    <a:bodyPr/>
                    <a:lstStyle/>
                    <a:p>
                      <a:pPr algn="ctr"/>
                      <a:r>
                        <a:rPr lang="en-US" b="1" dirty="0" smtClean="0"/>
                        <a:t>8</a:t>
                      </a:r>
                      <a:endParaRPr lang="en-US" b="1" dirty="0"/>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tc>
                  <a:txBody>
                    <a:bodyPr/>
                    <a:lstStyle/>
                    <a:p>
                      <a:pPr algn="ctr"/>
                      <a:endParaRPr lang="en-US" dirty="0"/>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tc>
                  <a:txBody>
                    <a:bodyPr/>
                    <a:lstStyle/>
                    <a:p>
                      <a:pPr algn="ctr"/>
                      <a:endParaRPr lang="en-US" dirty="0"/>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tr>
              <a:tr h="707571">
                <a:tc>
                  <a:txBody>
                    <a:bodyPr/>
                    <a:lstStyle/>
                    <a:p>
                      <a:pPr algn="ctr"/>
                      <a:r>
                        <a:rPr lang="en-US" b="1" dirty="0" smtClean="0"/>
                        <a:t>5</a:t>
                      </a:r>
                      <a:endParaRPr lang="en-US" b="1" dirty="0"/>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tc>
                  <a:txBody>
                    <a:bodyPr/>
                    <a:lstStyle/>
                    <a:p>
                      <a:pPr algn="ctr"/>
                      <a:endParaRPr lang="en-US"/>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tc>
                  <a:txBody>
                    <a:bodyPr/>
                    <a:lstStyle/>
                    <a:p>
                      <a:pPr algn="ctr"/>
                      <a:endParaRPr lang="en-US" dirty="0"/>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tr>
              <a:tr h="707571">
                <a:tc>
                  <a:txBody>
                    <a:bodyPr/>
                    <a:lstStyle/>
                    <a:p>
                      <a:pPr algn="ctr"/>
                      <a:r>
                        <a:rPr lang="en-US" b="1" dirty="0" smtClean="0"/>
                        <a:t>10</a:t>
                      </a:r>
                      <a:endParaRPr lang="en-US" b="1" dirty="0"/>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tc>
                  <a:txBody>
                    <a:bodyPr/>
                    <a:lstStyle/>
                    <a:p>
                      <a:pPr algn="ctr"/>
                      <a:endParaRPr lang="en-US"/>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tc>
                  <a:txBody>
                    <a:bodyPr/>
                    <a:lstStyle/>
                    <a:p>
                      <a:pPr algn="ctr"/>
                      <a:endParaRPr lang="en-US" dirty="0"/>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tr>
            </a:tbl>
          </a:graphicData>
        </a:graphic>
      </p:graphicFrame>
      <p:sp>
        <p:nvSpPr>
          <p:cNvPr id="5" name="TextBox 4"/>
          <p:cNvSpPr txBox="1"/>
          <p:nvPr/>
        </p:nvSpPr>
        <p:spPr>
          <a:xfrm>
            <a:off x="685800" y="6096000"/>
            <a:ext cx="8006807" cy="523220"/>
          </a:xfrm>
          <a:prstGeom prst="rect">
            <a:avLst/>
          </a:prstGeom>
          <a:noFill/>
        </p:spPr>
        <p:txBody>
          <a:bodyPr wrap="none" rtlCol="0">
            <a:spAutoFit/>
          </a:bodyPr>
          <a:lstStyle/>
          <a:p>
            <a:r>
              <a:rPr lang="en-US" sz="2800" dirty="0" smtClean="0"/>
              <a:t>Where do you see doubles and doubling in this table?</a:t>
            </a:r>
            <a:endParaRPr lang="en-US" sz="2800"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Turnarounds</a:t>
            </a:r>
            <a:endParaRPr lang="en-US" dirty="0"/>
          </a:p>
        </p:txBody>
      </p:sp>
      <p:pic>
        <p:nvPicPr>
          <p:cNvPr id="1026" name="Picture 2"/>
          <p:cNvPicPr>
            <a:picLocks noGrp="1" noChangeAspect="1" noChangeArrowheads="1"/>
          </p:cNvPicPr>
          <p:nvPr>
            <p:ph idx="1"/>
          </p:nvPr>
        </p:nvPicPr>
        <p:blipFill>
          <a:blip r:embed="rId3" cstate="print"/>
          <a:srcRect/>
          <a:stretch>
            <a:fillRect/>
          </a:stretch>
        </p:blipFill>
        <p:spPr bwMode="auto">
          <a:xfrm>
            <a:off x="1371600" y="1676400"/>
            <a:ext cx="6940952" cy="2133600"/>
          </a:xfrm>
          <a:prstGeom prst="rect">
            <a:avLst/>
          </a:prstGeom>
          <a:noFill/>
          <a:ln w="9525">
            <a:noFill/>
            <a:miter lim="800000"/>
            <a:headEnd/>
            <a:tailEnd/>
          </a:ln>
        </p:spPr>
      </p:pic>
      <p:pic>
        <p:nvPicPr>
          <p:cNvPr id="1027" name="Picture 3"/>
          <p:cNvPicPr>
            <a:picLocks noChangeAspect="1" noChangeArrowheads="1"/>
          </p:cNvPicPr>
          <p:nvPr/>
        </p:nvPicPr>
        <p:blipFill>
          <a:blip r:embed="rId4" cstate="print"/>
          <a:srcRect/>
          <a:stretch>
            <a:fillRect/>
          </a:stretch>
        </p:blipFill>
        <p:spPr bwMode="auto">
          <a:xfrm>
            <a:off x="1447800" y="4648199"/>
            <a:ext cx="6934200" cy="1794387"/>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027"/>
                                        </p:tgtEl>
                                        <p:attrNameLst>
                                          <p:attrName>style.visibility</p:attrName>
                                        </p:attrNameLst>
                                      </p:cBhvr>
                                      <p:to>
                                        <p:strVal val="visible"/>
                                      </p:to>
                                    </p:set>
                                    <p:anim calcmode="lin" valueType="num">
                                      <p:cBhvr additive="base">
                                        <p:cTn id="7" dur="500" fill="hold"/>
                                        <p:tgtEl>
                                          <p:spTgt spid="1027"/>
                                        </p:tgtEl>
                                        <p:attrNameLst>
                                          <p:attrName>ppt_x</p:attrName>
                                        </p:attrNameLst>
                                      </p:cBhvr>
                                      <p:tavLst>
                                        <p:tav tm="0">
                                          <p:val>
                                            <p:strVal val="#ppt_x"/>
                                          </p:val>
                                        </p:tav>
                                        <p:tav tm="100000">
                                          <p:val>
                                            <p:strVal val="#ppt_x"/>
                                          </p:val>
                                        </p:tav>
                                      </p:tavLst>
                                    </p:anim>
                                    <p:anim calcmode="lin" valueType="num">
                                      <p:cBhvr additive="base">
                                        <p:cTn id="8" dur="500" fill="hold"/>
                                        <p:tgtEl>
                                          <p:spTgt spid="102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Prepare </a:t>
            </a:r>
            <a:endParaRPr lang="en-US" dirty="0"/>
          </a:p>
        </p:txBody>
      </p:sp>
      <p:sp>
        <p:nvSpPr>
          <p:cNvPr id="4" name="Text Placeholder 3"/>
          <p:cNvSpPr>
            <a:spLocks noGrp="1"/>
          </p:cNvSpPr>
          <p:nvPr>
            <p:ph type="body" idx="1"/>
          </p:nvPr>
        </p:nvSpPr>
        <p:spPr/>
        <p:txBody>
          <a:bodyPr>
            <a:normAutofit fontScale="92500"/>
          </a:bodyPr>
          <a:lstStyle/>
          <a:p>
            <a:pPr algn="ctr"/>
            <a:r>
              <a:rPr lang="en-US" dirty="0" smtClean="0"/>
              <a:t>Reviewing Addition Double Facts</a:t>
            </a:r>
            <a:endParaRPr lang="en-US" dirty="0"/>
          </a:p>
        </p:txBody>
      </p:sp>
      <p:graphicFrame>
        <p:nvGraphicFramePr>
          <p:cNvPr id="8" name="Content Placeholder 7"/>
          <p:cNvGraphicFramePr>
            <a:graphicFrameLocks noGrp="1"/>
          </p:cNvGraphicFramePr>
          <p:nvPr>
            <p:ph sz="half" idx="2"/>
          </p:nvPr>
        </p:nvGraphicFramePr>
        <p:xfrm>
          <a:off x="457201" y="2174873"/>
          <a:ext cx="3962400" cy="4378328"/>
        </p:xfrm>
        <a:graphic>
          <a:graphicData uri="http://schemas.openxmlformats.org/drawingml/2006/table">
            <a:tbl>
              <a:tblPr firstRow="1" bandRow="1">
                <a:tableStyleId>{8A107856-5554-42FB-B03E-39F5DBC370BA}</a:tableStyleId>
              </a:tblPr>
              <a:tblGrid>
                <a:gridCol w="1320800"/>
                <a:gridCol w="1320800"/>
                <a:gridCol w="1320800"/>
              </a:tblGrid>
              <a:tr h="1094582">
                <a:tc>
                  <a:txBody>
                    <a:bodyPr/>
                    <a:lstStyle/>
                    <a:p>
                      <a:pPr algn="ctr"/>
                      <a:r>
                        <a:rPr lang="en-US" sz="4000" b="1" dirty="0" smtClean="0">
                          <a:solidFill>
                            <a:schemeClr val="bg1"/>
                          </a:solidFill>
                        </a:rPr>
                        <a:t>16</a:t>
                      </a:r>
                      <a:endParaRPr lang="en-US" sz="4000" b="1" dirty="0">
                        <a:solidFill>
                          <a:schemeClr val="bg1"/>
                        </a:solidFill>
                      </a:endParaRP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4000" b="1" dirty="0" smtClean="0">
                          <a:solidFill>
                            <a:schemeClr val="bg1"/>
                          </a:solidFill>
                        </a:rPr>
                        <a:t>14</a:t>
                      </a:r>
                      <a:endParaRPr lang="en-US" sz="4000" b="1" dirty="0">
                        <a:solidFill>
                          <a:schemeClr val="bg1"/>
                        </a:solidFill>
                      </a:endParaRP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4000" b="1" dirty="0" smtClean="0">
                          <a:solidFill>
                            <a:schemeClr val="bg1"/>
                          </a:solidFill>
                        </a:rPr>
                        <a:t>8</a:t>
                      </a:r>
                      <a:endParaRPr lang="en-US" sz="4000" b="1" dirty="0">
                        <a:solidFill>
                          <a:schemeClr val="bg1"/>
                        </a:solidFill>
                      </a:endParaRP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r>
              <a:tr h="1094582">
                <a:tc>
                  <a:txBody>
                    <a:bodyPr/>
                    <a:lstStyle/>
                    <a:p>
                      <a:pPr algn="ctr"/>
                      <a:r>
                        <a:rPr lang="en-US" sz="4000" b="1" dirty="0" smtClean="0">
                          <a:solidFill>
                            <a:schemeClr val="bg1"/>
                          </a:solidFill>
                        </a:rPr>
                        <a:t>10</a:t>
                      </a:r>
                      <a:endParaRPr lang="en-US" sz="4000" b="1" dirty="0">
                        <a:solidFill>
                          <a:schemeClr val="bg1"/>
                        </a:solidFill>
                      </a:endParaRP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4000" b="1" dirty="0" smtClean="0">
                          <a:solidFill>
                            <a:schemeClr val="bg1"/>
                          </a:solidFill>
                        </a:rPr>
                        <a:t>18</a:t>
                      </a:r>
                      <a:endParaRPr lang="en-US" sz="4000" b="1" dirty="0">
                        <a:solidFill>
                          <a:schemeClr val="bg1"/>
                        </a:solidFill>
                      </a:endParaRP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4000" b="1" dirty="0" smtClean="0">
                          <a:solidFill>
                            <a:schemeClr val="bg1"/>
                          </a:solidFill>
                        </a:rPr>
                        <a:t>12</a:t>
                      </a:r>
                      <a:endParaRPr lang="en-US" sz="4000" b="1" dirty="0">
                        <a:solidFill>
                          <a:schemeClr val="bg1"/>
                        </a:solidFill>
                      </a:endParaRP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r>
              <a:tr h="1094582">
                <a:tc>
                  <a:txBody>
                    <a:bodyPr/>
                    <a:lstStyle/>
                    <a:p>
                      <a:pPr algn="ctr"/>
                      <a:r>
                        <a:rPr lang="en-US" sz="4000" b="1" dirty="0" smtClean="0">
                          <a:solidFill>
                            <a:schemeClr val="bg1"/>
                          </a:solidFill>
                        </a:rPr>
                        <a:t>14</a:t>
                      </a:r>
                      <a:endParaRPr lang="en-US" sz="4000" b="1" dirty="0">
                        <a:solidFill>
                          <a:schemeClr val="bg1"/>
                        </a:solidFill>
                      </a:endParaRP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4000" b="1" dirty="0" smtClean="0">
                          <a:solidFill>
                            <a:schemeClr val="bg1"/>
                          </a:solidFill>
                        </a:rPr>
                        <a:t>8</a:t>
                      </a:r>
                      <a:endParaRPr lang="en-US" sz="4000" b="1" dirty="0">
                        <a:solidFill>
                          <a:schemeClr val="bg1"/>
                        </a:solidFill>
                      </a:endParaRP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4000" b="1" dirty="0" smtClean="0">
                          <a:solidFill>
                            <a:schemeClr val="bg1"/>
                          </a:solidFill>
                        </a:rPr>
                        <a:t>10</a:t>
                      </a:r>
                      <a:endParaRPr lang="en-US" sz="4000" b="1" dirty="0">
                        <a:solidFill>
                          <a:schemeClr val="bg1"/>
                        </a:solidFill>
                      </a:endParaRP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r>
              <a:tr h="1094582">
                <a:tc>
                  <a:txBody>
                    <a:bodyPr/>
                    <a:lstStyle/>
                    <a:p>
                      <a:pPr algn="ctr"/>
                      <a:r>
                        <a:rPr lang="en-US" sz="4000" b="1" dirty="0" smtClean="0">
                          <a:solidFill>
                            <a:schemeClr val="bg1"/>
                          </a:solidFill>
                        </a:rPr>
                        <a:t>18</a:t>
                      </a:r>
                      <a:endParaRPr lang="en-US" sz="4000" b="1" dirty="0">
                        <a:solidFill>
                          <a:schemeClr val="bg1"/>
                        </a:solidFill>
                      </a:endParaRP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4000" b="1" dirty="0" smtClean="0">
                          <a:solidFill>
                            <a:schemeClr val="bg1"/>
                          </a:solidFill>
                        </a:rPr>
                        <a:t>12</a:t>
                      </a:r>
                      <a:endParaRPr lang="en-US" sz="4000" b="1" dirty="0">
                        <a:solidFill>
                          <a:schemeClr val="bg1"/>
                        </a:solidFill>
                      </a:endParaRP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4000" b="1" dirty="0" smtClean="0">
                          <a:solidFill>
                            <a:schemeClr val="bg1"/>
                          </a:solidFill>
                        </a:rPr>
                        <a:t>16</a:t>
                      </a:r>
                      <a:endParaRPr lang="en-US" sz="4000" b="1" dirty="0">
                        <a:solidFill>
                          <a:schemeClr val="bg1"/>
                        </a:solidFill>
                      </a:endParaRP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r>
            </a:tbl>
          </a:graphicData>
        </a:graphic>
      </p:graphicFrame>
      <p:sp>
        <p:nvSpPr>
          <p:cNvPr id="6" name="Text Placeholder 5"/>
          <p:cNvSpPr>
            <a:spLocks noGrp="1"/>
          </p:cNvSpPr>
          <p:nvPr>
            <p:ph type="body" sz="quarter" idx="3"/>
          </p:nvPr>
        </p:nvSpPr>
        <p:spPr>
          <a:xfrm>
            <a:off x="4645025" y="1066800"/>
            <a:ext cx="4041775" cy="1371599"/>
          </a:xfrm>
        </p:spPr>
        <p:txBody>
          <a:bodyPr>
            <a:normAutofit fontScale="85000" lnSpcReduction="10000"/>
          </a:bodyPr>
          <a:lstStyle/>
          <a:p>
            <a:r>
              <a:rPr lang="en-US" dirty="0" smtClean="0"/>
              <a:t>Materials:  Game board drawn in journal.  Cube with 4, 5, 6, 7, 8, 9.</a:t>
            </a:r>
          </a:p>
          <a:p>
            <a:r>
              <a:rPr lang="en-US" dirty="0" smtClean="0"/>
              <a:t>Four counters each (different color from partner)</a:t>
            </a:r>
            <a:endParaRPr lang="en-US" dirty="0"/>
          </a:p>
        </p:txBody>
      </p:sp>
      <p:sp>
        <p:nvSpPr>
          <p:cNvPr id="7" name="Content Placeholder 6"/>
          <p:cNvSpPr>
            <a:spLocks noGrp="1"/>
          </p:cNvSpPr>
          <p:nvPr>
            <p:ph sz="quarter" idx="4"/>
          </p:nvPr>
        </p:nvSpPr>
        <p:spPr>
          <a:xfrm>
            <a:off x="4648200" y="2590800"/>
            <a:ext cx="4041775" cy="3951288"/>
          </a:xfrm>
        </p:spPr>
        <p:txBody>
          <a:bodyPr>
            <a:normAutofit fontScale="92500"/>
          </a:bodyPr>
          <a:lstStyle/>
          <a:p>
            <a:r>
              <a:rPr lang="en-US" dirty="0" smtClean="0"/>
              <a:t>To play the game:</a:t>
            </a:r>
          </a:p>
          <a:p>
            <a:r>
              <a:rPr lang="en-US" dirty="0" smtClean="0"/>
              <a:t>The first player rolls cube.</a:t>
            </a:r>
          </a:p>
          <a:p>
            <a:r>
              <a:rPr lang="en-US" dirty="0" smtClean="0"/>
              <a:t>The player doubles the number on the cube and covers the total with a counter.</a:t>
            </a:r>
          </a:p>
          <a:p>
            <a:r>
              <a:rPr lang="en-US" dirty="0" smtClean="0"/>
              <a:t>The other player has a turn.</a:t>
            </a:r>
          </a:p>
          <a:p>
            <a:r>
              <a:rPr lang="en-US" dirty="0" smtClean="0"/>
              <a:t>The player misses a turn if the total is already taken.</a:t>
            </a:r>
          </a:p>
          <a:p>
            <a:r>
              <a:rPr lang="en-US" dirty="0" smtClean="0"/>
              <a:t>The first player to place all four counters on the grid wins.</a:t>
            </a:r>
            <a:endParaRPr lang="en-U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Turnarounds</a:t>
            </a:r>
            <a:endParaRPr lang="en-US" dirty="0"/>
          </a:p>
        </p:txBody>
      </p:sp>
      <p:pic>
        <p:nvPicPr>
          <p:cNvPr id="2050" name="Picture 2"/>
          <p:cNvPicPr>
            <a:picLocks noGrp="1" noChangeAspect="1" noChangeArrowheads="1"/>
          </p:cNvPicPr>
          <p:nvPr>
            <p:ph idx="1"/>
          </p:nvPr>
        </p:nvPicPr>
        <p:blipFill>
          <a:blip r:embed="rId3" cstate="print"/>
          <a:srcRect/>
          <a:stretch>
            <a:fillRect/>
          </a:stretch>
        </p:blipFill>
        <p:spPr bwMode="auto">
          <a:xfrm>
            <a:off x="1013367" y="1600199"/>
            <a:ext cx="6939315" cy="2209801"/>
          </a:xfrm>
          <a:prstGeom prst="rect">
            <a:avLst/>
          </a:prstGeom>
          <a:noFill/>
          <a:ln w="9525">
            <a:noFill/>
            <a:miter lim="800000"/>
            <a:headEnd/>
            <a:tailEnd/>
          </a:ln>
        </p:spPr>
      </p:pic>
      <p:pic>
        <p:nvPicPr>
          <p:cNvPr id="2051" name="Picture 3"/>
          <p:cNvPicPr>
            <a:picLocks noChangeAspect="1" noChangeArrowheads="1"/>
          </p:cNvPicPr>
          <p:nvPr/>
        </p:nvPicPr>
        <p:blipFill>
          <a:blip r:embed="rId4" cstate="print"/>
          <a:srcRect/>
          <a:stretch>
            <a:fillRect/>
          </a:stretch>
        </p:blipFill>
        <p:spPr bwMode="auto">
          <a:xfrm>
            <a:off x="936252" y="4495800"/>
            <a:ext cx="6988548" cy="1867274"/>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051"/>
                                        </p:tgtEl>
                                        <p:attrNameLst>
                                          <p:attrName>style.visibility</p:attrName>
                                        </p:attrNameLst>
                                      </p:cBhvr>
                                      <p:to>
                                        <p:strVal val="visible"/>
                                      </p:to>
                                    </p:set>
                                    <p:anim calcmode="lin" valueType="num">
                                      <p:cBhvr additive="base">
                                        <p:cTn id="7" dur="500" fill="hold"/>
                                        <p:tgtEl>
                                          <p:spTgt spid="2051"/>
                                        </p:tgtEl>
                                        <p:attrNameLst>
                                          <p:attrName>ppt_x</p:attrName>
                                        </p:attrNameLst>
                                      </p:cBhvr>
                                      <p:tavLst>
                                        <p:tav tm="0">
                                          <p:val>
                                            <p:strVal val="#ppt_x"/>
                                          </p:val>
                                        </p:tav>
                                        <p:tav tm="100000">
                                          <p:val>
                                            <p:strVal val="#ppt_x"/>
                                          </p:val>
                                        </p:tav>
                                      </p:tavLst>
                                    </p:anim>
                                    <p:anim calcmode="lin" valueType="num">
                                      <p:cBhvr additive="base">
                                        <p:cTn id="8" dur="500" fill="hold"/>
                                        <p:tgtEl>
                                          <p:spTgt spid="205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Turnarounds</a:t>
            </a:r>
            <a:endParaRPr lang="en-US" dirty="0"/>
          </a:p>
        </p:txBody>
      </p:sp>
      <p:pic>
        <p:nvPicPr>
          <p:cNvPr id="3074" name="Picture 2"/>
          <p:cNvPicPr>
            <a:picLocks noGrp="1" noChangeAspect="1" noChangeArrowheads="1"/>
          </p:cNvPicPr>
          <p:nvPr>
            <p:ph idx="1"/>
          </p:nvPr>
        </p:nvPicPr>
        <p:blipFill>
          <a:blip r:embed="rId3" cstate="print"/>
          <a:srcRect/>
          <a:stretch>
            <a:fillRect/>
          </a:stretch>
        </p:blipFill>
        <p:spPr bwMode="auto">
          <a:xfrm>
            <a:off x="1219200" y="4345458"/>
            <a:ext cx="6629400" cy="2007973"/>
          </a:xfrm>
          <a:prstGeom prst="rect">
            <a:avLst/>
          </a:prstGeom>
          <a:noFill/>
          <a:ln w="9525">
            <a:noFill/>
            <a:miter lim="800000"/>
            <a:headEnd/>
            <a:tailEnd/>
          </a:ln>
        </p:spPr>
      </p:pic>
      <p:pic>
        <p:nvPicPr>
          <p:cNvPr id="3075" name="Picture 3"/>
          <p:cNvPicPr>
            <a:picLocks noChangeAspect="1" noChangeArrowheads="1"/>
          </p:cNvPicPr>
          <p:nvPr/>
        </p:nvPicPr>
        <p:blipFill>
          <a:blip r:embed="rId4" cstate="print"/>
          <a:srcRect/>
          <a:stretch>
            <a:fillRect/>
          </a:stretch>
        </p:blipFill>
        <p:spPr bwMode="auto">
          <a:xfrm>
            <a:off x="1066800" y="1828800"/>
            <a:ext cx="6826045" cy="2066479"/>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accent2"/>
          </a:lnRef>
          <a:fillRef idx="1">
            <a:schemeClr val="lt1"/>
          </a:fillRef>
          <a:effectRef idx="0">
            <a:schemeClr val="accent2"/>
          </a:effectRef>
          <a:fontRef idx="minor">
            <a:schemeClr val="dk1"/>
          </a:fontRef>
        </p:style>
        <p:txBody>
          <a:bodyPr>
            <a:noAutofit/>
          </a:bodyPr>
          <a:lstStyle/>
          <a:p>
            <a:r>
              <a:rPr lang="en-US" sz="1800" dirty="0" smtClean="0"/>
              <a:t>Game:  Partner 1 copy this game board quickly into your journal.  Partner 2 get a number cube labeled 4, 5, 6, 7, 8, 9 and another number cube with 3 spaces labeled double and 3 other spaces labeled double </a:t>
            </a:r>
            <a:r>
              <a:rPr lang="en-US" sz="1800" dirty="0" err="1" smtClean="0"/>
              <a:t>double</a:t>
            </a:r>
            <a:r>
              <a:rPr lang="en-US" sz="1800" dirty="0" smtClean="0"/>
              <a:t>.  Each partner needs four counters, a different color per partner.  </a:t>
            </a:r>
            <a:endParaRPr lang="en-US" sz="1800" dirty="0"/>
          </a:p>
        </p:txBody>
      </p:sp>
      <p:graphicFrame>
        <p:nvGraphicFramePr>
          <p:cNvPr id="4" name="Content Placeholder 3"/>
          <p:cNvGraphicFramePr>
            <a:graphicFrameLocks noGrp="1"/>
          </p:cNvGraphicFramePr>
          <p:nvPr>
            <p:ph idx="1"/>
          </p:nvPr>
        </p:nvGraphicFramePr>
        <p:xfrm>
          <a:off x="304800" y="1600200"/>
          <a:ext cx="4191000" cy="4953000"/>
        </p:xfrm>
        <a:graphic>
          <a:graphicData uri="http://schemas.openxmlformats.org/drawingml/2006/table">
            <a:tbl>
              <a:tblPr firstRow="1" bandRow="1">
                <a:tableStyleId>{5C22544A-7EE6-4342-B048-85BDC9FD1C3A}</a:tableStyleId>
              </a:tblPr>
              <a:tblGrid>
                <a:gridCol w="1047750"/>
                <a:gridCol w="1047750"/>
                <a:gridCol w="1047750"/>
                <a:gridCol w="1047750"/>
              </a:tblGrid>
              <a:tr h="1238250">
                <a:tc>
                  <a:txBody>
                    <a:bodyPr/>
                    <a:lstStyle/>
                    <a:p>
                      <a:pPr algn="ctr"/>
                      <a:r>
                        <a:rPr lang="en-US" sz="5400" dirty="0" smtClean="0"/>
                        <a:t>8</a:t>
                      </a:r>
                      <a:endParaRPr lang="en-US" sz="5400" dirty="0"/>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tc>
                  <a:txBody>
                    <a:bodyPr/>
                    <a:lstStyle/>
                    <a:p>
                      <a:pPr algn="ctr"/>
                      <a:r>
                        <a:rPr lang="en-US" sz="5400" dirty="0" smtClean="0"/>
                        <a:t>16</a:t>
                      </a:r>
                      <a:endParaRPr lang="en-US" sz="5400" dirty="0"/>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tc>
                  <a:txBody>
                    <a:bodyPr/>
                    <a:lstStyle/>
                    <a:p>
                      <a:pPr algn="ctr"/>
                      <a:r>
                        <a:rPr lang="en-US" sz="5400" dirty="0" smtClean="0"/>
                        <a:t>20</a:t>
                      </a:r>
                      <a:endParaRPr lang="en-US" sz="5400" dirty="0"/>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tc>
                  <a:txBody>
                    <a:bodyPr/>
                    <a:lstStyle/>
                    <a:p>
                      <a:pPr algn="ctr"/>
                      <a:r>
                        <a:rPr lang="en-US" sz="5400" dirty="0" smtClean="0"/>
                        <a:t>28</a:t>
                      </a:r>
                      <a:endParaRPr lang="en-US" sz="5400" dirty="0"/>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tr>
              <a:tr h="1238250">
                <a:tc>
                  <a:txBody>
                    <a:bodyPr/>
                    <a:lstStyle/>
                    <a:p>
                      <a:pPr algn="ctr"/>
                      <a:r>
                        <a:rPr lang="en-US" sz="5400" dirty="0" smtClean="0"/>
                        <a:t>32</a:t>
                      </a:r>
                      <a:endParaRPr lang="en-US" sz="5400" dirty="0"/>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tc>
                  <a:txBody>
                    <a:bodyPr/>
                    <a:lstStyle/>
                    <a:p>
                      <a:pPr algn="ctr"/>
                      <a:r>
                        <a:rPr lang="en-US" sz="5400" dirty="0" smtClean="0"/>
                        <a:t>10</a:t>
                      </a:r>
                      <a:endParaRPr lang="en-US" sz="5400" dirty="0"/>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tc>
                  <a:txBody>
                    <a:bodyPr/>
                    <a:lstStyle/>
                    <a:p>
                      <a:pPr algn="ctr"/>
                      <a:r>
                        <a:rPr lang="en-US" sz="5400" dirty="0" smtClean="0"/>
                        <a:t>18</a:t>
                      </a:r>
                      <a:endParaRPr lang="en-US" sz="5400" dirty="0"/>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tc>
                  <a:txBody>
                    <a:bodyPr/>
                    <a:lstStyle/>
                    <a:p>
                      <a:pPr algn="ctr"/>
                      <a:r>
                        <a:rPr lang="en-US" sz="5400" dirty="0" smtClean="0"/>
                        <a:t>24</a:t>
                      </a:r>
                      <a:endParaRPr lang="en-US" sz="5400" dirty="0"/>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tr>
              <a:tr h="1238250">
                <a:tc>
                  <a:txBody>
                    <a:bodyPr/>
                    <a:lstStyle/>
                    <a:p>
                      <a:pPr algn="ctr"/>
                      <a:r>
                        <a:rPr lang="en-US" sz="5400" dirty="0" smtClean="0"/>
                        <a:t>12</a:t>
                      </a:r>
                      <a:endParaRPr lang="en-US" sz="5400" dirty="0"/>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tc>
                  <a:txBody>
                    <a:bodyPr/>
                    <a:lstStyle/>
                    <a:p>
                      <a:pPr algn="ctr"/>
                      <a:r>
                        <a:rPr lang="en-US" sz="5400" dirty="0" smtClean="0"/>
                        <a:t>36</a:t>
                      </a:r>
                      <a:endParaRPr lang="en-US" sz="5400" dirty="0"/>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tc>
                  <a:txBody>
                    <a:bodyPr/>
                    <a:lstStyle/>
                    <a:p>
                      <a:pPr algn="ctr"/>
                      <a:r>
                        <a:rPr lang="en-US" sz="5400" dirty="0" smtClean="0"/>
                        <a:t>12</a:t>
                      </a:r>
                      <a:endParaRPr lang="en-US" sz="5400" dirty="0"/>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tc>
                  <a:txBody>
                    <a:bodyPr/>
                    <a:lstStyle/>
                    <a:p>
                      <a:pPr algn="ctr"/>
                      <a:r>
                        <a:rPr lang="en-US" sz="5400" dirty="0" smtClean="0"/>
                        <a:t>16</a:t>
                      </a:r>
                      <a:endParaRPr lang="en-US" sz="5400" dirty="0"/>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tr>
              <a:tr h="1238250">
                <a:tc>
                  <a:txBody>
                    <a:bodyPr/>
                    <a:lstStyle/>
                    <a:p>
                      <a:pPr algn="ctr"/>
                      <a:r>
                        <a:rPr lang="en-US" sz="5400" dirty="0" smtClean="0"/>
                        <a:t>14</a:t>
                      </a:r>
                      <a:endParaRPr lang="en-US" sz="5400" dirty="0"/>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tc>
                  <a:txBody>
                    <a:bodyPr/>
                    <a:lstStyle/>
                    <a:p>
                      <a:pPr algn="ctr"/>
                      <a:r>
                        <a:rPr lang="en-US" sz="5400" dirty="0" smtClean="0"/>
                        <a:t>32</a:t>
                      </a:r>
                      <a:endParaRPr lang="en-US" sz="5400" dirty="0"/>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tc>
                  <a:txBody>
                    <a:bodyPr/>
                    <a:lstStyle/>
                    <a:p>
                      <a:pPr algn="ctr"/>
                      <a:r>
                        <a:rPr lang="en-US" sz="5400" dirty="0" smtClean="0"/>
                        <a:t>24</a:t>
                      </a:r>
                      <a:endParaRPr lang="en-US" sz="5400" dirty="0"/>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tc>
                  <a:txBody>
                    <a:bodyPr/>
                    <a:lstStyle/>
                    <a:p>
                      <a:pPr algn="ctr"/>
                      <a:r>
                        <a:rPr lang="en-US" sz="5400" dirty="0" smtClean="0"/>
                        <a:t>14</a:t>
                      </a:r>
                      <a:endParaRPr lang="en-US" sz="5400" dirty="0"/>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tr>
            </a:tbl>
          </a:graphicData>
        </a:graphic>
      </p:graphicFrame>
      <p:sp>
        <p:nvSpPr>
          <p:cNvPr id="5" name="TextBox 4"/>
          <p:cNvSpPr txBox="1"/>
          <p:nvPr/>
        </p:nvSpPr>
        <p:spPr>
          <a:xfrm>
            <a:off x="5181600" y="1828800"/>
            <a:ext cx="3352800" cy="480131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square" rtlCol="0">
            <a:spAutoFit/>
          </a:bodyPr>
          <a:lstStyle/>
          <a:p>
            <a:r>
              <a:rPr lang="en-US" dirty="0" smtClean="0"/>
              <a:t>The first player rolls both cubes.</a:t>
            </a:r>
          </a:p>
          <a:p>
            <a:endParaRPr lang="en-US" dirty="0" smtClean="0"/>
          </a:p>
          <a:p>
            <a:r>
              <a:rPr lang="en-US" dirty="0" smtClean="0"/>
              <a:t>The player follows the instructions on the cube to double or double </a:t>
            </a:r>
            <a:r>
              <a:rPr lang="en-US" dirty="0" err="1" smtClean="0"/>
              <a:t>double</a:t>
            </a:r>
            <a:r>
              <a:rPr lang="en-US" dirty="0" smtClean="0"/>
              <a:t> the number on the other cube and places a counter on the product on the board.</a:t>
            </a:r>
          </a:p>
          <a:p>
            <a:endParaRPr lang="en-US" dirty="0" smtClean="0"/>
          </a:p>
          <a:p>
            <a:r>
              <a:rPr lang="en-US" dirty="0" smtClean="0"/>
              <a:t>Player 2 has a turn.</a:t>
            </a:r>
          </a:p>
          <a:p>
            <a:endParaRPr lang="en-US" dirty="0" smtClean="0"/>
          </a:p>
          <a:p>
            <a:r>
              <a:rPr lang="en-US" dirty="0" smtClean="0"/>
              <a:t>If a player rolls a product that is already covered, turn is lost.</a:t>
            </a:r>
          </a:p>
          <a:p>
            <a:endParaRPr lang="en-US" dirty="0" smtClean="0"/>
          </a:p>
          <a:p>
            <a:r>
              <a:rPr lang="en-US" dirty="0" smtClean="0"/>
              <a:t>The first person to place all four counters on the board wins.</a:t>
            </a:r>
          </a:p>
          <a:p>
            <a:endParaRPr lang="en-US"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Your Turn</a:t>
            </a:r>
            <a:endParaRPr lang="en-US" dirty="0"/>
          </a:p>
        </p:txBody>
      </p:sp>
      <p:graphicFrame>
        <p:nvGraphicFramePr>
          <p:cNvPr id="5" name="Content Placeholder 4"/>
          <p:cNvGraphicFramePr>
            <a:graphicFrameLocks noGrp="1"/>
          </p:cNvGraphicFramePr>
          <p:nvPr>
            <p:ph idx="1"/>
          </p:nvPr>
        </p:nvGraphicFramePr>
        <p:xfrm>
          <a:off x="457200" y="1600200"/>
          <a:ext cx="8229600" cy="3708400"/>
        </p:xfrm>
        <a:graphic>
          <a:graphicData uri="http://schemas.openxmlformats.org/drawingml/2006/table">
            <a:tbl>
              <a:tblPr firstRow="1" bandRow="1">
                <a:tableStyleId>{F5AB1C69-6EDB-4FF4-983F-18BD219EF322}</a:tableStyleId>
              </a:tblPr>
              <a:tblGrid>
                <a:gridCol w="2743200"/>
                <a:gridCol w="2743200"/>
                <a:gridCol w="2743200"/>
              </a:tblGrid>
              <a:tr h="370840">
                <a:tc>
                  <a:txBody>
                    <a:bodyPr/>
                    <a:lstStyle/>
                    <a:p>
                      <a:pPr algn="ctr"/>
                      <a:r>
                        <a:rPr lang="en-US" b="1" dirty="0" smtClean="0"/>
                        <a:t>Number</a:t>
                      </a:r>
                      <a:endParaRPr lang="en-US" b="1" dirty="0"/>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tc>
                  <a:txBody>
                    <a:bodyPr/>
                    <a:lstStyle/>
                    <a:p>
                      <a:pPr algn="ctr"/>
                      <a:r>
                        <a:rPr lang="en-US" b="1" dirty="0" smtClean="0"/>
                        <a:t>x</a:t>
                      </a:r>
                      <a:r>
                        <a:rPr lang="en-US" b="1" baseline="0" dirty="0" smtClean="0"/>
                        <a:t> 2</a:t>
                      </a:r>
                      <a:endParaRPr lang="en-US" b="1" dirty="0"/>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tc>
                  <a:txBody>
                    <a:bodyPr/>
                    <a:lstStyle/>
                    <a:p>
                      <a:pPr algn="ctr"/>
                      <a:r>
                        <a:rPr lang="en-US" b="1" dirty="0" smtClean="0"/>
                        <a:t> x 4 </a:t>
                      </a:r>
                      <a:endParaRPr lang="en-US" b="1" dirty="0"/>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tr>
              <a:tr h="370840">
                <a:tc>
                  <a:txBody>
                    <a:bodyPr/>
                    <a:lstStyle/>
                    <a:p>
                      <a:pPr algn="ctr"/>
                      <a:r>
                        <a:rPr lang="en-US" b="1" dirty="0" smtClean="0"/>
                        <a:t>1</a:t>
                      </a:r>
                      <a:endParaRPr lang="en-US" b="1" dirty="0"/>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tc>
                  <a:txBody>
                    <a:bodyPr/>
                    <a:lstStyle/>
                    <a:p>
                      <a:pPr algn="ctr"/>
                      <a:endParaRPr lang="en-US" b="1" dirty="0"/>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tc>
                  <a:txBody>
                    <a:bodyPr/>
                    <a:lstStyle/>
                    <a:p>
                      <a:pPr algn="ctr"/>
                      <a:endParaRPr lang="en-US" b="1" dirty="0"/>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tr>
              <a:tr h="370840">
                <a:tc>
                  <a:txBody>
                    <a:bodyPr/>
                    <a:lstStyle/>
                    <a:p>
                      <a:pPr algn="ctr"/>
                      <a:r>
                        <a:rPr lang="en-US" b="1" dirty="0" smtClean="0"/>
                        <a:t>2</a:t>
                      </a:r>
                      <a:endParaRPr lang="en-US" b="1" dirty="0"/>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tc>
                  <a:txBody>
                    <a:bodyPr/>
                    <a:lstStyle/>
                    <a:p>
                      <a:pPr algn="ctr"/>
                      <a:endParaRPr lang="en-US" b="1" dirty="0"/>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tc>
                  <a:txBody>
                    <a:bodyPr/>
                    <a:lstStyle/>
                    <a:p>
                      <a:pPr algn="ctr"/>
                      <a:endParaRPr lang="en-US" b="1" dirty="0"/>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tr>
              <a:tr h="370840">
                <a:tc>
                  <a:txBody>
                    <a:bodyPr/>
                    <a:lstStyle/>
                    <a:p>
                      <a:pPr algn="ctr"/>
                      <a:r>
                        <a:rPr lang="en-US" b="1" dirty="0" smtClean="0"/>
                        <a:t>3</a:t>
                      </a:r>
                      <a:endParaRPr lang="en-US" b="1" dirty="0"/>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tc>
                  <a:txBody>
                    <a:bodyPr/>
                    <a:lstStyle/>
                    <a:p>
                      <a:pPr algn="ctr"/>
                      <a:endParaRPr lang="en-US" b="1" dirty="0"/>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tc>
                  <a:txBody>
                    <a:bodyPr/>
                    <a:lstStyle/>
                    <a:p>
                      <a:pPr algn="ctr"/>
                      <a:endParaRPr lang="en-US" b="1" dirty="0"/>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tr>
              <a:tr h="370840">
                <a:tc>
                  <a:txBody>
                    <a:bodyPr/>
                    <a:lstStyle/>
                    <a:p>
                      <a:pPr algn="ctr"/>
                      <a:r>
                        <a:rPr lang="en-US" b="1" dirty="0" smtClean="0"/>
                        <a:t>4</a:t>
                      </a:r>
                      <a:endParaRPr lang="en-US" b="1" dirty="0"/>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tc>
                  <a:txBody>
                    <a:bodyPr/>
                    <a:lstStyle/>
                    <a:p>
                      <a:pPr algn="ctr"/>
                      <a:endParaRPr lang="en-US" b="1" dirty="0"/>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tc>
                  <a:txBody>
                    <a:bodyPr/>
                    <a:lstStyle/>
                    <a:p>
                      <a:pPr algn="ctr"/>
                      <a:endParaRPr lang="en-US" b="1" dirty="0"/>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tr>
              <a:tr h="370840">
                <a:tc>
                  <a:txBody>
                    <a:bodyPr/>
                    <a:lstStyle/>
                    <a:p>
                      <a:pPr algn="ctr"/>
                      <a:r>
                        <a:rPr lang="en-US" b="1" dirty="0" smtClean="0"/>
                        <a:t>5</a:t>
                      </a:r>
                      <a:endParaRPr lang="en-US" b="1" dirty="0"/>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tc>
                  <a:txBody>
                    <a:bodyPr/>
                    <a:lstStyle/>
                    <a:p>
                      <a:pPr algn="ctr"/>
                      <a:endParaRPr lang="en-US" b="1" dirty="0"/>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tc>
                  <a:txBody>
                    <a:bodyPr/>
                    <a:lstStyle/>
                    <a:p>
                      <a:pPr algn="ctr"/>
                      <a:endParaRPr lang="en-US" b="1" dirty="0"/>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tr>
              <a:tr h="370840">
                <a:tc>
                  <a:txBody>
                    <a:bodyPr/>
                    <a:lstStyle/>
                    <a:p>
                      <a:pPr algn="ctr"/>
                      <a:r>
                        <a:rPr lang="en-US" b="1" dirty="0" smtClean="0"/>
                        <a:t>6</a:t>
                      </a:r>
                      <a:endParaRPr lang="en-US" b="1" dirty="0"/>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tc>
                  <a:txBody>
                    <a:bodyPr/>
                    <a:lstStyle/>
                    <a:p>
                      <a:pPr algn="ctr"/>
                      <a:endParaRPr lang="en-US" b="1" dirty="0"/>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tc>
                  <a:txBody>
                    <a:bodyPr/>
                    <a:lstStyle/>
                    <a:p>
                      <a:pPr algn="ctr"/>
                      <a:endParaRPr lang="en-US" b="1" dirty="0"/>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tr>
              <a:tr h="370840">
                <a:tc>
                  <a:txBody>
                    <a:bodyPr/>
                    <a:lstStyle/>
                    <a:p>
                      <a:pPr algn="ctr"/>
                      <a:r>
                        <a:rPr lang="en-US" b="1" dirty="0" smtClean="0"/>
                        <a:t>7</a:t>
                      </a:r>
                      <a:endParaRPr lang="en-US" b="1" dirty="0"/>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tc>
                  <a:txBody>
                    <a:bodyPr/>
                    <a:lstStyle/>
                    <a:p>
                      <a:pPr algn="ctr"/>
                      <a:endParaRPr lang="en-US" b="1" dirty="0"/>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tc>
                  <a:txBody>
                    <a:bodyPr/>
                    <a:lstStyle/>
                    <a:p>
                      <a:pPr algn="ctr"/>
                      <a:endParaRPr lang="en-US" b="1" dirty="0"/>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tr>
              <a:tr h="370840">
                <a:tc>
                  <a:txBody>
                    <a:bodyPr/>
                    <a:lstStyle/>
                    <a:p>
                      <a:pPr algn="ctr"/>
                      <a:r>
                        <a:rPr lang="en-US" b="1" dirty="0" smtClean="0"/>
                        <a:t>8</a:t>
                      </a:r>
                      <a:endParaRPr lang="en-US" b="1" dirty="0"/>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tc>
                  <a:txBody>
                    <a:bodyPr/>
                    <a:lstStyle/>
                    <a:p>
                      <a:pPr algn="ctr"/>
                      <a:endParaRPr lang="en-US" b="1" dirty="0"/>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tc>
                  <a:txBody>
                    <a:bodyPr/>
                    <a:lstStyle/>
                    <a:p>
                      <a:pPr algn="ctr"/>
                      <a:endParaRPr lang="en-US" b="1" dirty="0"/>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tr>
              <a:tr h="370840">
                <a:tc>
                  <a:txBody>
                    <a:bodyPr/>
                    <a:lstStyle/>
                    <a:p>
                      <a:pPr algn="ctr"/>
                      <a:r>
                        <a:rPr lang="en-US" b="1" dirty="0" smtClean="0"/>
                        <a:t>9</a:t>
                      </a:r>
                      <a:endParaRPr lang="en-US" b="1" dirty="0"/>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tc>
                  <a:txBody>
                    <a:bodyPr/>
                    <a:lstStyle/>
                    <a:p>
                      <a:pPr algn="ctr"/>
                      <a:endParaRPr lang="en-US" b="1" dirty="0"/>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tc>
                  <a:txBody>
                    <a:bodyPr/>
                    <a:lstStyle/>
                    <a:p>
                      <a:pPr algn="ctr"/>
                      <a:endParaRPr lang="en-US" b="1" dirty="0"/>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1600200"/>
          </a:xfrm>
        </p:spPr>
        <p:txBody>
          <a:bodyPr>
            <a:normAutofit fontScale="90000"/>
          </a:bodyPr>
          <a:lstStyle/>
          <a:p>
            <a:r>
              <a:rPr lang="en-US" dirty="0" smtClean="0"/>
              <a:t>Use Tens, Double, and Double </a:t>
            </a:r>
            <a:r>
              <a:rPr lang="en-US" dirty="0" err="1" smtClean="0"/>
              <a:t>Double</a:t>
            </a:r>
            <a:r>
              <a:rPr lang="en-US" dirty="0" smtClean="0"/>
              <a:t>  Problem Solving</a:t>
            </a:r>
            <a:br>
              <a:rPr lang="en-US" dirty="0" smtClean="0"/>
            </a:br>
            <a:r>
              <a:rPr lang="en-US" dirty="0" smtClean="0"/>
              <a:t>Challenge #2</a:t>
            </a:r>
            <a:endParaRPr lang="en-US" dirty="0"/>
          </a:p>
        </p:txBody>
      </p:sp>
      <p:sp>
        <p:nvSpPr>
          <p:cNvPr id="3" name="Content Placeholder 2"/>
          <p:cNvSpPr>
            <a:spLocks noGrp="1"/>
          </p:cNvSpPr>
          <p:nvPr>
            <p:ph idx="1"/>
          </p:nvPr>
        </p:nvSpPr>
        <p:spPr>
          <a:xfrm>
            <a:off x="381000" y="2057400"/>
            <a:ext cx="8229600" cy="4525963"/>
          </a:xfrm>
        </p:spPr>
        <p:style>
          <a:lnRef idx="2">
            <a:schemeClr val="accent1"/>
          </a:lnRef>
          <a:fillRef idx="1">
            <a:schemeClr val="lt1"/>
          </a:fillRef>
          <a:effectRef idx="0">
            <a:schemeClr val="accent1"/>
          </a:effectRef>
          <a:fontRef idx="minor">
            <a:schemeClr val="dk1"/>
          </a:fontRef>
        </p:style>
        <p:txBody>
          <a:bodyPr/>
          <a:lstStyle/>
          <a:p>
            <a:r>
              <a:rPr lang="en-US" dirty="0" smtClean="0"/>
              <a:t>Ms. Canary has 5 dozen eggs.  She plans to double her recipe for cookies which calls for 8 eggs.  How many eggs will she have left after she bakes the cookies?</a:t>
            </a:r>
          </a:p>
          <a:p>
            <a:endParaRPr lang="en-US" dirty="0" smtClean="0"/>
          </a:p>
          <a:p>
            <a:r>
              <a:rPr lang="en-US" dirty="0" smtClean="0"/>
              <a:t>Does she still have enough eggs to bake four more batches of cookies?  Prove it.</a:t>
            </a:r>
          </a:p>
          <a:p>
            <a:pPr>
              <a:buNone/>
            </a:pPr>
            <a:endParaRPr lang="en-US" dirty="0" smtClean="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905000" y="838200"/>
            <a:ext cx="5867400" cy="5401479"/>
          </a:xfrm>
          <a:prstGeom prst="rect">
            <a:avLst/>
          </a:prstGeom>
        </p:spPr>
        <p:style>
          <a:lnRef idx="2">
            <a:schemeClr val="accent2"/>
          </a:lnRef>
          <a:fillRef idx="1">
            <a:schemeClr val="lt1"/>
          </a:fillRef>
          <a:effectRef idx="0">
            <a:schemeClr val="accent2"/>
          </a:effectRef>
          <a:fontRef idx="minor">
            <a:schemeClr val="dk1"/>
          </a:fontRef>
        </p:style>
        <p:txBody>
          <a:bodyPr wrap="square" lIns="91440" tIns="45720" rIns="91440" bIns="4572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en-US" sz="11500" b="1" cap="all" spc="0" dirty="0" smtClean="0">
                <a:ln w="0"/>
                <a:solidFill>
                  <a:schemeClr val="bg2">
                    <a:lumMod val="75000"/>
                  </a:schemeClr>
                </a:solidFill>
                <a:effectLst>
                  <a:reflection blurRad="12700" stA="50000" endPos="50000" dist="5000" dir="5400000" sy="-100000" rotWithShape="0"/>
                </a:effectLst>
              </a:rPr>
              <a:t>Double </a:t>
            </a:r>
            <a:r>
              <a:rPr lang="en-US" sz="11500" b="1" cap="all" spc="0" dirty="0" err="1" smtClean="0">
                <a:ln w="0"/>
                <a:solidFill>
                  <a:schemeClr val="bg2">
                    <a:lumMod val="75000"/>
                  </a:schemeClr>
                </a:solidFill>
                <a:effectLst>
                  <a:reflection blurRad="12700" stA="50000" endPos="50000" dist="5000" dir="5400000" sy="-100000" rotWithShape="0"/>
                </a:effectLst>
              </a:rPr>
              <a:t>Double</a:t>
            </a:r>
            <a:endParaRPr lang="en-US" sz="11500" b="1" cap="all" spc="0" dirty="0" smtClean="0">
              <a:ln w="0"/>
              <a:solidFill>
                <a:schemeClr val="bg2">
                  <a:lumMod val="75000"/>
                </a:schemeClr>
              </a:solidFill>
              <a:effectLst>
                <a:reflection blurRad="12700" stA="50000" endPos="50000" dist="5000" dir="5400000" sy="-100000" rotWithShape="0"/>
              </a:effectLst>
            </a:endParaRPr>
          </a:p>
          <a:p>
            <a:pPr algn="ctr"/>
            <a:r>
              <a:rPr lang="en-US" sz="11500" b="1" cap="all" dirty="0" smtClean="0">
                <a:ln w="0"/>
                <a:solidFill>
                  <a:schemeClr val="bg2">
                    <a:lumMod val="75000"/>
                  </a:schemeClr>
                </a:solidFill>
                <a:effectLst>
                  <a:reflection blurRad="12700" stA="50000" endPos="50000" dist="5000" dir="5400000" sy="-100000" rotWithShape="0"/>
                </a:effectLst>
              </a:rPr>
              <a:t>Double</a:t>
            </a:r>
            <a:endParaRPr lang="en-US" sz="11500" b="1" cap="all" spc="0" dirty="0">
              <a:ln w="0"/>
              <a:solidFill>
                <a:schemeClr val="bg2">
                  <a:lumMod val="75000"/>
                </a:schemeClr>
              </a:solidFill>
              <a:effectLst>
                <a:reflection blurRad="12700" stA="50000" endPos="50000" dist="5000" dir="5400000" sy="-100000" rotWithShape="0"/>
              </a:effectLst>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Lollipops</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Pick 8 volunteers to place six counters in each of eight transparent plastic bags. </a:t>
            </a:r>
          </a:p>
          <a:p>
            <a:r>
              <a:rPr lang="en-US" dirty="0" smtClean="0"/>
              <a:t>Act it out:  At the end of a birthday party, each guest is given a bag of six lollipops.  Amber leaves first.  Ben leaves next.  Then Cameron and David leave at the same time.  Then four friends all leave at the same time. </a:t>
            </a:r>
          </a:p>
          <a:p>
            <a:r>
              <a:rPr lang="en-US" dirty="0" smtClean="0"/>
              <a:t>Question:  How many lollipops have been given out in total?  How do you know? </a:t>
            </a:r>
          </a:p>
          <a:p>
            <a:r>
              <a:rPr lang="en-US" dirty="0" smtClean="0"/>
              <a:t>Repeat with other amounts in each bag.</a:t>
            </a:r>
            <a:endParaRPr lang="en-US" dirty="0"/>
          </a:p>
        </p:txBody>
      </p:sp>
      <p:pic>
        <p:nvPicPr>
          <p:cNvPr id="19458" name="Picture 2" descr="http://t2.gstatic.com/images?q=tbn:FV1iKDRhhz3FKM:http://lafr4ise.files.wordpress.com/2009/03/lollipop1.jpg">
            <a:hlinkClick r:id="rId3"/>
          </p:cNvPr>
          <p:cNvPicPr>
            <a:picLocks noChangeAspect="1" noChangeArrowheads="1"/>
          </p:cNvPicPr>
          <p:nvPr/>
        </p:nvPicPr>
        <p:blipFill>
          <a:blip r:embed="rId4" cstate="print"/>
          <a:srcRect/>
          <a:stretch>
            <a:fillRect/>
          </a:stretch>
        </p:blipFill>
        <p:spPr bwMode="auto">
          <a:xfrm>
            <a:off x="381000" y="152400"/>
            <a:ext cx="1228725" cy="1238250"/>
          </a:xfrm>
          <a:prstGeom prst="rect">
            <a:avLst/>
          </a:prstGeom>
          <a:noFill/>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1417638"/>
          </a:xfrm>
        </p:spPr>
        <p:txBody>
          <a:bodyPr>
            <a:normAutofit fontScale="90000"/>
          </a:bodyPr>
          <a:lstStyle/>
          <a:p>
            <a:r>
              <a:rPr lang="en-US" dirty="0" smtClean="0"/>
              <a:t>Rows and Rows of Cubes</a:t>
            </a:r>
            <a:br>
              <a:rPr lang="en-US" dirty="0" smtClean="0"/>
            </a:br>
            <a:r>
              <a:rPr lang="en-US" sz="3600" dirty="0" smtClean="0"/>
              <a:t>about 40 connecting cubes per group</a:t>
            </a:r>
            <a:r>
              <a:rPr lang="en-US" dirty="0" smtClean="0"/>
              <a:t/>
            </a:r>
            <a:br>
              <a:rPr lang="en-US" dirty="0" smtClean="0"/>
            </a:br>
            <a:endParaRPr lang="en-US" dirty="0"/>
          </a:p>
        </p:txBody>
      </p:sp>
      <p:sp>
        <p:nvSpPr>
          <p:cNvPr id="3" name="Content Placeholder 2"/>
          <p:cNvSpPr>
            <a:spLocks noGrp="1"/>
          </p:cNvSpPr>
          <p:nvPr>
            <p:ph idx="1"/>
          </p:nvPr>
        </p:nvSpPr>
        <p:spPr/>
        <p:style>
          <a:lnRef idx="2">
            <a:schemeClr val="accent4">
              <a:shade val="50000"/>
            </a:schemeClr>
          </a:lnRef>
          <a:fillRef idx="1">
            <a:schemeClr val="accent4"/>
          </a:fillRef>
          <a:effectRef idx="0">
            <a:schemeClr val="accent4"/>
          </a:effectRef>
          <a:fontRef idx="minor">
            <a:schemeClr val="lt1"/>
          </a:fontRef>
        </p:style>
        <p:txBody>
          <a:bodyPr>
            <a:normAutofit fontScale="92500" lnSpcReduction="10000"/>
          </a:bodyPr>
          <a:lstStyle/>
          <a:p>
            <a:r>
              <a:rPr lang="en-US" dirty="0" smtClean="0"/>
              <a:t>Make one row of three cubes.  What number sentence can you write to match what you did?</a:t>
            </a:r>
          </a:p>
          <a:p>
            <a:r>
              <a:rPr lang="en-US" dirty="0" smtClean="0"/>
              <a:t>Now double the number of rows.  Write a number sentence to match.</a:t>
            </a:r>
          </a:p>
          <a:p>
            <a:r>
              <a:rPr lang="en-US" dirty="0" smtClean="0"/>
              <a:t>Double the number of rows again.   What number sentence can you write?</a:t>
            </a:r>
          </a:p>
          <a:p>
            <a:r>
              <a:rPr lang="en-US" dirty="0" smtClean="0"/>
              <a:t>How else can you arrange the same number of cubes so there are an equal number of cubes in each row?  Write number sentences to match the new arrangement.</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2000"/>
                                        <p:tgtEl>
                                          <p:spTgt spid="3">
                                            <p:bg/>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20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fade">
                                      <p:cBhvr>
                                        <p:cTn id="17" dur="2000"/>
                                        <p:tgtEl>
                                          <p:spTgt spid="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fade">
                                      <p:cBhvr>
                                        <p:cTn id="22" dur="2000"/>
                                        <p:tgtEl>
                                          <p:spTgt spid="3">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Effect transition="in" filter="fade">
                                      <p:cBhvr>
                                        <p:cTn id="27" dur="20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Doubling Dot Cards</a:t>
            </a:r>
            <a:endParaRPr lang="en-US" dirty="0"/>
          </a:p>
        </p:txBody>
      </p:sp>
      <p:pic>
        <p:nvPicPr>
          <p:cNvPr id="1026" name="Picture 2"/>
          <p:cNvPicPr>
            <a:picLocks noGrp="1" noChangeAspect="1" noChangeArrowheads="1"/>
          </p:cNvPicPr>
          <p:nvPr>
            <p:ph idx="1"/>
          </p:nvPr>
        </p:nvPicPr>
        <p:blipFill>
          <a:blip r:embed="rId3" cstate="print"/>
          <a:srcRect/>
          <a:stretch>
            <a:fillRect/>
          </a:stretch>
        </p:blipFill>
        <p:spPr bwMode="auto">
          <a:xfrm>
            <a:off x="533400" y="1600200"/>
            <a:ext cx="4680532" cy="2041508"/>
          </a:xfrm>
          <a:prstGeom prst="rect">
            <a:avLst/>
          </a:prstGeom>
          <a:noFill/>
          <a:ln w="9525">
            <a:noFill/>
            <a:miter lim="800000"/>
            <a:headEnd/>
            <a:tailEnd/>
          </a:ln>
        </p:spPr>
      </p:pic>
      <p:pic>
        <p:nvPicPr>
          <p:cNvPr id="1027" name="Picture 3"/>
          <p:cNvPicPr>
            <a:picLocks noChangeAspect="1" noChangeArrowheads="1"/>
          </p:cNvPicPr>
          <p:nvPr/>
        </p:nvPicPr>
        <p:blipFill>
          <a:blip r:embed="rId4" cstate="print"/>
          <a:srcRect/>
          <a:stretch>
            <a:fillRect/>
          </a:stretch>
        </p:blipFill>
        <p:spPr bwMode="auto">
          <a:xfrm>
            <a:off x="457200" y="3810000"/>
            <a:ext cx="4681538" cy="2788457"/>
          </a:xfrm>
          <a:prstGeom prst="rect">
            <a:avLst/>
          </a:prstGeom>
          <a:noFill/>
          <a:ln w="9525">
            <a:noFill/>
            <a:miter lim="800000"/>
            <a:headEnd/>
            <a:tailEnd/>
          </a:ln>
        </p:spPr>
      </p:pic>
      <p:pic>
        <p:nvPicPr>
          <p:cNvPr id="1028" name="Picture 4"/>
          <p:cNvPicPr>
            <a:picLocks noChangeAspect="1" noChangeArrowheads="1"/>
          </p:cNvPicPr>
          <p:nvPr/>
        </p:nvPicPr>
        <p:blipFill>
          <a:blip r:embed="rId5" cstate="print"/>
          <a:srcRect/>
          <a:stretch>
            <a:fillRect/>
          </a:stretch>
        </p:blipFill>
        <p:spPr bwMode="auto">
          <a:xfrm>
            <a:off x="5355089" y="1981200"/>
            <a:ext cx="3666035" cy="40386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026"/>
                                        </p:tgtEl>
                                        <p:attrNameLst>
                                          <p:attrName>style.visibility</p:attrName>
                                        </p:attrNameLst>
                                      </p:cBhvr>
                                      <p:to>
                                        <p:strVal val="visible"/>
                                      </p:to>
                                    </p:set>
                                    <p:anim calcmode="lin" valueType="num">
                                      <p:cBhvr additive="base">
                                        <p:cTn id="7" dur="500" fill="hold"/>
                                        <p:tgtEl>
                                          <p:spTgt spid="1026"/>
                                        </p:tgtEl>
                                        <p:attrNameLst>
                                          <p:attrName>ppt_x</p:attrName>
                                        </p:attrNameLst>
                                      </p:cBhvr>
                                      <p:tavLst>
                                        <p:tav tm="0">
                                          <p:val>
                                            <p:strVal val="#ppt_x"/>
                                          </p:val>
                                        </p:tav>
                                        <p:tav tm="100000">
                                          <p:val>
                                            <p:strVal val="#ppt_x"/>
                                          </p:val>
                                        </p:tav>
                                      </p:tavLst>
                                    </p:anim>
                                    <p:anim calcmode="lin" valueType="num">
                                      <p:cBhvr additive="base">
                                        <p:cTn id="8" dur="500" fill="hold"/>
                                        <p:tgtEl>
                                          <p:spTgt spid="102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1027"/>
                                        </p:tgtEl>
                                        <p:attrNameLst>
                                          <p:attrName>style.visibility</p:attrName>
                                        </p:attrNameLst>
                                      </p:cBhvr>
                                      <p:to>
                                        <p:strVal val="visible"/>
                                      </p:to>
                                    </p:set>
                                    <p:anim calcmode="lin" valueType="num">
                                      <p:cBhvr additive="base">
                                        <p:cTn id="13" dur="500" fill="hold"/>
                                        <p:tgtEl>
                                          <p:spTgt spid="1027"/>
                                        </p:tgtEl>
                                        <p:attrNameLst>
                                          <p:attrName>ppt_x</p:attrName>
                                        </p:attrNameLst>
                                      </p:cBhvr>
                                      <p:tavLst>
                                        <p:tav tm="0">
                                          <p:val>
                                            <p:strVal val="#ppt_x"/>
                                          </p:val>
                                        </p:tav>
                                        <p:tav tm="100000">
                                          <p:val>
                                            <p:strVal val="#ppt_x"/>
                                          </p:val>
                                        </p:tav>
                                      </p:tavLst>
                                    </p:anim>
                                    <p:anim calcmode="lin" valueType="num">
                                      <p:cBhvr additive="base">
                                        <p:cTn id="14" dur="500" fill="hold"/>
                                        <p:tgtEl>
                                          <p:spTgt spid="1027"/>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1028"/>
                                        </p:tgtEl>
                                        <p:attrNameLst>
                                          <p:attrName>style.visibility</p:attrName>
                                        </p:attrNameLst>
                                      </p:cBhvr>
                                      <p:to>
                                        <p:strVal val="visible"/>
                                      </p:to>
                                    </p:set>
                                    <p:anim calcmode="lin" valueType="num">
                                      <p:cBhvr additive="base">
                                        <p:cTn id="19" dur="500" fill="hold"/>
                                        <p:tgtEl>
                                          <p:spTgt spid="1028"/>
                                        </p:tgtEl>
                                        <p:attrNameLst>
                                          <p:attrName>ppt_x</p:attrName>
                                        </p:attrNameLst>
                                      </p:cBhvr>
                                      <p:tavLst>
                                        <p:tav tm="0">
                                          <p:val>
                                            <p:strVal val="#ppt_x"/>
                                          </p:val>
                                        </p:tav>
                                        <p:tav tm="100000">
                                          <p:val>
                                            <p:strVal val="#ppt_x"/>
                                          </p:val>
                                        </p:tav>
                                      </p:tavLst>
                                    </p:anim>
                                    <p:anim calcmode="lin" valueType="num">
                                      <p:cBhvr additive="base">
                                        <p:cTn id="20" dur="500" fill="hold"/>
                                        <p:tgtEl>
                                          <p:spTgt spid="102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685800" y="2743200"/>
            <a:ext cx="1143000" cy="990600"/>
          </a:xfrm>
          <a:prstGeom prst="rect">
            <a:avLst/>
          </a:prstGeom>
          <a:ln>
            <a:solidFill>
              <a:schemeClr val="bg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12" name="TextBox 11"/>
          <p:cNvSpPr txBox="1"/>
          <p:nvPr/>
        </p:nvSpPr>
        <p:spPr>
          <a:xfrm>
            <a:off x="3962400" y="1219200"/>
            <a:ext cx="609600" cy="461665"/>
          </a:xfrm>
          <a:prstGeom prst="rect">
            <a:avLst/>
          </a:prstGeom>
          <a:noFill/>
        </p:spPr>
        <p:txBody>
          <a:bodyPr wrap="square" rtlCol="0">
            <a:spAutoFit/>
          </a:bodyPr>
          <a:lstStyle/>
          <a:p>
            <a:r>
              <a:rPr lang="en-US" sz="2400" dirty="0" smtClean="0"/>
              <a:t>X 2</a:t>
            </a:r>
            <a:endParaRPr lang="en-US" sz="2400" dirty="0"/>
          </a:p>
        </p:txBody>
      </p:sp>
      <p:sp>
        <p:nvSpPr>
          <p:cNvPr id="13" name="TextBox 12"/>
          <p:cNvSpPr txBox="1"/>
          <p:nvPr/>
        </p:nvSpPr>
        <p:spPr>
          <a:xfrm>
            <a:off x="6172200" y="1219200"/>
            <a:ext cx="609600" cy="461665"/>
          </a:xfrm>
          <a:prstGeom prst="rect">
            <a:avLst/>
          </a:prstGeom>
          <a:noFill/>
        </p:spPr>
        <p:txBody>
          <a:bodyPr wrap="square" rtlCol="0">
            <a:spAutoFit/>
          </a:bodyPr>
          <a:lstStyle/>
          <a:p>
            <a:r>
              <a:rPr lang="en-US" sz="2400" dirty="0" smtClean="0"/>
              <a:t>X 2</a:t>
            </a:r>
            <a:endParaRPr lang="en-US" sz="2400" dirty="0"/>
          </a:p>
        </p:txBody>
      </p:sp>
      <p:sp>
        <p:nvSpPr>
          <p:cNvPr id="14" name="Curved Up Arrow 13"/>
          <p:cNvSpPr/>
          <p:nvPr/>
        </p:nvSpPr>
        <p:spPr>
          <a:xfrm>
            <a:off x="990600" y="4038600"/>
            <a:ext cx="6705600" cy="1828800"/>
          </a:xfrm>
          <a:prstGeom prst="curvedUpArrow">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5" name="TextBox 14"/>
          <p:cNvSpPr txBox="1"/>
          <p:nvPr/>
        </p:nvSpPr>
        <p:spPr>
          <a:xfrm>
            <a:off x="3886200" y="6019800"/>
            <a:ext cx="1143000" cy="461665"/>
          </a:xfrm>
          <a:prstGeom prst="rect">
            <a:avLst/>
          </a:prstGeom>
          <a:noFill/>
        </p:spPr>
        <p:txBody>
          <a:bodyPr wrap="square" rtlCol="0">
            <a:spAutoFit/>
          </a:bodyPr>
          <a:lstStyle/>
          <a:p>
            <a:r>
              <a:rPr lang="en-US" sz="2400" dirty="0" smtClean="0"/>
              <a:t>X ___</a:t>
            </a:r>
            <a:endParaRPr lang="en-US" sz="2400" dirty="0"/>
          </a:p>
        </p:txBody>
      </p:sp>
      <p:sp>
        <p:nvSpPr>
          <p:cNvPr id="11" name="Rectangle 10"/>
          <p:cNvSpPr/>
          <p:nvPr/>
        </p:nvSpPr>
        <p:spPr>
          <a:xfrm>
            <a:off x="2590800" y="2819400"/>
            <a:ext cx="1143000" cy="990600"/>
          </a:xfrm>
          <a:prstGeom prst="rect">
            <a:avLst/>
          </a:prstGeom>
          <a:ln>
            <a:solidFill>
              <a:schemeClr val="bg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16" name="Rectangle 15"/>
          <p:cNvSpPr/>
          <p:nvPr/>
        </p:nvSpPr>
        <p:spPr>
          <a:xfrm>
            <a:off x="4724400" y="2819400"/>
            <a:ext cx="1143000" cy="990600"/>
          </a:xfrm>
          <a:prstGeom prst="rect">
            <a:avLst/>
          </a:prstGeom>
          <a:ln>
            <a:solidFill>
              <a:schemeClr val="bg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17" name="Rectangle 16"/>
          <p:cNvSpPr/>
          <p:nvPr/>
        </p:nvSpPr>
        <p:spPr>
          <a:xfrm>
            <a:off x="6553200" y="2819400"/>
            <a:ext cx="1143000" cy="990600"/>
          </a:xfrm>
          <a:prstGeom prst="rect">
            <a:avLst/>
          </a:prstGeom>
          <a:ln>
            <a:solidFill>
              <a:schemeClr val="bg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19" name="Curved Down Arrow 18"/>
          <p:cNvSpPr/>
          <p:nvPr/>
        </p:nvSpPr>
        <p:spPr>
          <a:xfrm>
            <a:off x="3352800" y="1828800"/>
            <a:ext cx="1905000" cy="914400"/>
          </a:xfrm>
          <a:prstGeom prst="curvedDownArrow">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0" name="Curved Down Arrow 19"/>
          <p:cNvSpPr/>
          <p:nvPr/>
        </p:nvSpPr>
        <p:spPr>
          <a:xfrm>
            <a:off x="1219200" y="1752600"/>
            <a:ext cx="1905000" cy="914400"/>
          </a:xfrm>
          <a:prstGeom prst="curvedDownArrow">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1" name="Curved Down Arrow 20"/>
          <p:cNvSpPr/>
          <p:nvPr/>
        </p:nvSpPr>
        <p:spPr>
          <a:xfrm>
            <a:off x="5562600" y="1828800"/>
            <a:ext cx="1905000" cy="914400"/>
          </a:xfrm>
          <a:prstGeom prst="curvedDownArrow">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2" name="TextBox 21"/>
          <p:cNvSpPr txBox="1"/>
          <p:nvPr/>
        </p:nvSpPr>
        <p:spPr>
          <a:xfrm>
            <a:off x="1828800" y="1219200"/>
            <a:ext cx="609600" cy="461665"/>
          </a:xfrm>
          <a:prstGeom prst="rect">
            <a:avLst/>
          </a:prstGeom>
          <a:noFill/>
        </p:spPr>
        <p:txBody>
          <a:bodyPr wrap="square" rtlCol="0">
            <a:spAutoFit/>
          </a:bodyPr>
          <a:lstStyle/>
          <a:p>
            <a:r>
              <a:rPr lang="en-US" sz="2400" dirty="0" smtClean="0"/>
              <a:t>X 2</a:t>
            </a:r>
            <a:endParaRPr lang="en-US" sz="24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500" fill="hold"/>
                                        <p:tgtEl>
                                          <p:spTgt spid="14"/>
                                        </p:tgtEl>
                                        <p:attrNameLst>
                                          <p:attrName>ppt_x</p:attrName>
                                        </p:attrNameLst>
                                      </p:cBhvr>
                                      <p:tavLst>
                                        <p:tav tm="0">
                                          <p:val>
                                            <p:strVal val="#ppt_x"/>
                                          </p:val>
                                        </p:tav>
                                        <p:tav tm="100000">
                                          <p:val>
                                            <p:strVal val="#ppt_x"/>
                                          </p:val>
                                        </p:tav>
                                      </p:tavLst>
                                    </p:anim>
                                    <p:anim calcmode="lin" valueType="num">
                                      <p:cBhvr additive="base">
                                        <p:cTn id="8"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5">
                                            <p:txEl>
                                              <p:pRg st="0" end="0"/>
                                            </p:txEl>
                                          </p:spTgt>
                                        </p:tgtEl>
                                        <p:attrNameLst>
                                          <p:attrName>style.visibility</p:attrName>
                                        </p:attrNameLst>
                                      </p:cBhvr>
                                      <p:to>
                                        <p:strVal val="visible"/>
                                      </p:to>
                                    </p:set>
                                    <p:anim calcmode="lin" valueType="num">
                                      <p:cBhvr additive="base">
                                        <p:cTn id="13" dur="500" fill="hold"/>
                                        <p:tgtEl>
                                          <p:spTgt spid="15">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15">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build="allAtOnce"/>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457200" y="762000"/>
            <a:ext cx="4040188" cy="639762"/>
          </a:xfrm>
        </p:spPr>
        <p:txBody>
          <a:bodyPr>
            <a:normAutofit fontScale="92500" lnSpcReduction="20000"/>
          </a:bodyPr>
          <a:lstStyle/>
          <a:p>
            <a:r>
              <a:rPr lang="en-US" dirty="0" smtClean="0"/>
              <a:t>What is the double of 1?  What is the double </a:t>
            </a:r>
            <a:r>
              <a:rPr lang="en-US" dirty="0" err="1" smtClean="0"/>
              <a:t>double</a:t>
            </a:r>
            <a:r>
              <a:rPr lang="en-US" dirty="0" smtClean="0"/>
              <a:t> of 1?</a:t>
            </a:r>
            <a:endParaRPr lang="en-US" dirty="0"/>
          </a:p>
        </p:txBody>
      </p:sp>
      <p:sp>
        <p:nvSpPr>
          <p:cNvPr id="4" name="Content Placeholder 3"/>
          <p:cNvSpPr>
            <a:spLocks noGrp="1"/>
          </p:cNvSpPr>
          <p:nvPr>
            <p:ph sz="half" idx="2"/>
          </p:nvPr>
        </p:nvSpPr>
        <p:spPr>
          <a:xfrm>
            <a:off x="457200" y="1371600"/>
            <a:ext cx="4040188" cy="5181600"/>
          </a:xfrm>
        </p:spPr>
        <p:style>
          <a:lnRef idx="2">
            <a:schemeClr val="accent1"/>
          </a:lnRef>
          <a:fillRef idx="1">
            <a:schemeClr val="lt1"/>
          </a:fillRef>
          <a:effectRef idx="0">
            <a:schemeClr val="accent1"/>
          </a:effectRef>
          <a:fontRef idx="minor">
            <a:schemeClr val="dk1"/>
          </a:fontRef>
        </p:style>
        <p:txBody>
          <a:bodyPr>
            <a:normAutofit fontScale="92500" lnSpcReduction="10000"/>
          </a:bodyPr>
          <a:lstStyle/>
          <a:p>
            <a:r>
              <a:rPr lang="en-US" dirty="0" smtClean="0">
                <a:solidFill>
                  <a:schemeClr val="bg1"/>
                </a:solidFill>
              </a:rPr>
              <a:t>1</a:t>
            </a:r>
          </a:p>
          <a:p>
            <a:endParaRPr lang="en-US" dirty="0">
              <a:solidFill>
                <a:schemeClr val="bg1"/>
              </a:solidFill>
            </a:endParaRPr>
          </a:p>
          <a:p>
            <a:r>
              <a:rPr lang="en-US" dirty="0" smtClean="0">
                <a:solidFill>
                  <a:schemeClr val="bg1"/>
                </a:solidFill>
              </a:rPr>
              <a:t>2</a:t>
            </a:r>
          </a:p>
          <a:p>
            <a:endParaRPr lang="en-US" dirty="0">
              <a:solidFill>
                <a:schemeClr val="bg1"/>
              </a:solidFill>
            </a:endParaRPr>
          </a:p>
          <a:p>
            <a:r>
              <a:rPr lang="en-US" dirty="0" smtClean="0">
                <a:solidFill>
                  <a:schemeClr val="bg1"/>
                </a:solidFill>
              </a:rPr>
              <a:t>3</a:t>
            </a:r>
          </a:p>
          <a:p>
            <a:endParaRPr lang="en-US" dirty="0">
              <a:solidFill>
                <a:schemeClr val="bg1"/>
              </a:solidFill>
            </a:endParaRPr>
          </a:p>
          <a:p>
            <a:r>
              <a:rPr lang="en-US" dirty="0" smtClean="0">
                <a:solidFill>
                  <a:schemeClr val="bg1"/>
                </a:solidFill>
              </a:rPr>
              <a:t>4</a:t>
            </a:r>
          </a:p>
          <a:p>
            <a:endParaRPr lang="en-US" dirty="0">
              <a:solidFill>
                <a:schemeClr val="bg1"/>
              </a:solidFill>
            </a:endParaRPr>
          </a:p>
          <a:p>
            <a:r>
              <a:rPr lang="en-US" dirty="0" smtClean="0">
                <a:solidFill>
                  <a:schemeClr val="bg1"/>
                </a:solidFill>
              </a:rPr>
              <a:t>5</a:t>
            </a:r>
          </a:p>
          <a:p>
            <a:endParaRPr lang="en-US" dirty="0" smtClean="0">
              <a:solidFill>
                <a:schemeClr val="bg1"/>
              </a:solidFill>
            </a:endParaRPr>
          </a:p>
          <a:p>
            <a:r>
              <a:rPr lang="en-US" dirty="0" smtClean="0">
                <a:solidFill>
                  <a:schemeClr val="bg1"/>
                </a:solidFill>
              </a:rPr>
              <a:t>6</a:t>
            </a:r>
          </a:p>
          <a:p>
            <a:endParaRPr lang="en-US" dirty="0">
              <a:solidFill>
                <a:schemeClr val="bg1"/>
              </a:solidFill>
            </a:endParaRPr>
          </a:p>
          <a:p>
            <a:r>
              <a:rPr lang="en-US" dirty="0" smtClean="0">
                <a:solidFill>
                  <a:schemeClr val="bg1"/>
                </a:solidFill>
              </a:rPr>
              <a:t>7</a:t>
            </a:r>
          </a:p>
          <a:p>
            <a:endParaRPr lang="en-US" dirty="0"/>
          </a:p>
        </p:txBody>
      </p:sp>
      <p:sp>
        <p:nvSpPr>
          <p:cNvPr id="5" name="Text Placeholder 4"/>
          <p:cNvSpPr>
            <a:spLocks noGrp="1"/>
          </p:cNvSpPr>
          <p:nvPr>
            <p:ph type="body" sz="quarter" idx="3"/>
          </p:nvPr>
        </p:nvSpPr>
        <p:spPr/>
        <p:txBody>
          <a:bodyPr/>
          <a:lstStyle/>
          <a:p>
            <a:pPr algn="ctr"/>
            <a:r>
              <a:rPr lang="en-US" dirty="0" smtClean="0"/>
              <a:t>Noticing Sequences</a:t>
            </a:r>
            <a:endParaRPr lang="en-US" dirty="0"/>
          </a:p>
        </p:txBody>
      </p:sp>
      <p:sp>
        <p:nvSpPr>
          <p:cNvPr id="6" name="Content Placeholder 5"/>
          <p:cNvSpPr>
            <a:spLocks noGrp="1"/>
          </p:cNvSpPr>
          <p:nvPr>
            <p:ph sz="quarter" idx="4"/>
          </p:nvPr>
        </p:nvSpPr>
        <p:spPr/>
        <p:txBody>
          <a:bodyPr>
            <a:normAutofit lnSpcReduction="10000"/>
          </a:bodyPr>
          <a:lstStyle/>
          <a:p>
            <a:r>
              <a:rPr lang="en-US" dirty="0" smtClean="0"/>
              <a:t>What do you notice about the sequences in the rows starting with one, two, and four?</a:t>
            </a:r>
          </a:p>
          <a:p>
            <a:r>
              <a:rPr lang="en-US" dirty="0" smtClean="0"/>
              <a:t>What do you notice about the sequence of numbers in the rows starting with the three and six?</a:t>
            </a:r>
          </a:p>
          <a:p>
            <a:r>
              <a:rPr lang="en-US" dirty="0" smtClean="0"/>
              <a:t>Since every number after the starting number is even, what makes them even?</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calcmode="lin" valueType="num">
                                      <p:cBhvr additive="base">
                                        <p:cTn id="7"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6">
                                            <p:txEl>
                                              <p:pRg st="0" end="0"/>
                                            </p:txEl>
                                          </p:spTgt>
                                        </p:tgtEl>
                                        <p:attrNameLst>
                                          <p:attrName>style.visibility</p:attrName>
                                        </p:attrNameLst>
                                      </p:cBhvr>
                                      <p:to>
                                        <p:strVal val="visible"/>
                                      </p:to>
                                    </p:set>
                                    <p:anim calcmode="lin" valueType="num">
                                      <p:cBhvr additive="base">
                                        <p:cTn id="13"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6">
                                            <p:txEl>
                                              <p:pRg st="1" end="1"/>
                                            </p:txEl>
                                          </p:spTgt>
                                        </p:tgtEl>
                                        <p:attrNameLst>
                                          <p:attrName>style.visibility</p:attrName>
                                        </p:attrNameLst>
                                      </p:cBhvr>
                                      <p:to>
                                        <p:strVal val="visible"/>
                                      </p:to>
                                    </p:set>
                                    <p:anim calcmode="lin" valueType="num">
                                      <p:cBhvr additive="base">
                                        <p:cTn id="19"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6">
                                            <p:txEl>
                                              <p:pRg st="2" end="2"/>
                                            </p:txEl>
                                          </p:spTgt>
                                        </p:tgtEl>
                                        <p:attrNameLst>
                                          <p:attrName>style.visibility</p:attrName>
                                        </p:attrNameLst>
                                      </p:cBhvr>
                                      <p:to>
                                        <p:strVal val="visible"/>
                                      </p:to>
                                    </p:set>
                                    <p:anim calcmode="lin" valueType="num">
                                      <p:cBhvr additive="base">
                                        <p:cTn id="25"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6">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allAtOnce"/>
      <p:bldP spid="6" grpId="0" build="p"/>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nvPr>
        </p:nvGraphicFramePr>
        <p:xfrm>
          <a:off x="457200" y="304800"/>
          <a:ext cx="8229600" cy="64008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graphicEl>
                                              <a:dgm id="{C212FCD0-C35E-4E55-A624-6089E6F47E2D}"/>
                                            </p:graphicEl>
                                          </p:spTgt>
                                        </p:tgtEl>
                                        <p:attrNameLst>
                                          <p:attrName>style.visibility</p:attrName>
                                        </p:attrNameLst>
                                      </p:cBhvr>
                                      <p:to>
                                        <p:strVal val="visible"/>
                                      </p:to>
                                    </p:set>
                                    <p:anim calcmode="lin" valueType="num">
                                      <p:cBhvr additive="base">
                                        <p:cTn id="7" dur="500" fill="hold"/>
                                        <p:tgtEl>
                                          <p:spTgt spid="4">
                                            <p:graphicEl>
                                              <a:dgm id="{C212FCD0-C35E-4E55-A624-6089E6F47E2D}"/>
                                            </p:graphicEl>
                                          </p:spTgt>
                                        </p:tgtEl>
                                        <p:attrNameLst>
                                          <p:attrName>ppt_x</p:attrName>
                                        </p:attrNameLst>
                                      </p:cBhvr>
                                      <p:tavLst>
                                        <p:tav tm="0">
                                          <p:val>
                                            <p:strVal val="#ppt_x"/>
                                          </p:val>
                                        </p:tav>
                                        <p:tav tm="100000">
                                          <p:val>
                                            <p:strVal val="#ppt_x"/>
                                          </p:val>
                                        </p:tav>
                                      </p:tavLst>
                                    </p:anim>
                                    <p:anim calcmode="lin" valueType="num">
                                      <p:cBhvr additive="base">
                                        <p:cTn id="8" dur="500" fill="hold"/>
                                        <p:tgtEl>
                                          <p:spTgt spid="4">
                                            <p:graphicEl>
                                              <a:dgm id="{C212FCD0-C35E-4E55-A624-6089E6F47E2D}"/>
                                            </p:graphic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graphicEl>
                                              <a:dgm id="{3308698B-56D7-45DF-A3A8-CFBAE898718D}"/>
                                            </p:graphicEl>
                                          </p:spTgt>
                                        </p:tgtEl>
                                        <p:attrNameLst>
                                          <p:attrName>style.visibility</p:attrName>
                                        </p:attrNameLst>
                                      </p:cBhvr>
                                      <p:to>
                                        <p:strVal val="visible"/>
                                      </p:to>
                                    </p:set>
                                    <p:anim calcmode="lin" valueType="num">
                                      <p:cBhvr additive="base">
                                        <p:cTn id="13" dur="500" fill="hold"/>
                                        <p:tgtEl>
                                          <p:spTgt spid="4">
                                            <p:graphicEl>
                                              <a:dgm id="{3308698B-56D7-45DF-A3A8-CFBAE898718D}"/>
                                            </p:graphicEl>
                                          </p:spTgt>
                                        </p:tgtEl>
                                        <p:attrNameLst>
                                          <p:attrName>ppt_x</p:attrName>
                                        </p:attrNameLst>
                                      </p:cBhvr>
                                      <p:tavLst>
                                        <p:tav tm="0">
                                          <p:val>
                                            <p:strVal val="#ppt_x"/>
                                          </p:val>
                                        </p:tav>
                                        <p:tav tm="100000">
                                          <p:val>
                                            <p:strVal val="#ppt_x"/>
                                          </p:val>
                                        </p:tav>
                                      </p:tavLst>
                                    </p:anim>
                                    <p:anim calcmode="lin" valueType="num">
                                      <p:cBhvr additive="base">
                                        <p:cTn id="14" dur="500" fill="hold"/>
                                        <p:tgtEl>
                                          <p:spTgt spid="4">
                                            <p:graphicEl>
                                              <a:dgm id="{3308698B-56D7-45DF-A3A8-CFBAE898718D}"/>
                                            </p:graphic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4">
                                            <p:graphicEl>
                                              <a:dgm id="{B8951636-3EE2-46F6-8213-5238F8561DD8}"/>
                                            </p:graphicEl>
                                          </p:spTgt>
                                        </p:tgtEl>
                                        <p:attrNameLst>
                                          <p:attrName>style.visibility</p:attrName>
                                        </p:attrNameLst>
                                      </p:cBhvr>
                                      <p:to>
                                        <p:strVal val="visible"/>
                                      </p:to>
                                    </p:set>
                                    <p:anim calcmode="lin" valueType="num">
                                      <p:cBhvr additive="base">
                                        <p:cTn id="19" dur="500" fill="hold"/>
                                        <p:tgtEl>
                                          <p:spTgt spid="4">
                                            <p:graphicEl>
                                              <a:dgm id="{B8951636-3EE2-46F6-8213-5238F8561DD8}"/>
                                            </p:graphicEl>
                                          </p:spTgt>
                                        </p:tgtEl>
                                        <p:attrNameLst>
                                          <p:attrName>ppt_x</p:attrName>
                                        </p:attrNameLst>
                                      </p:cBhvr>
                                      <p:tavLst>
                                        <p:tav tm="0">
                                          <p:val>
                                            <p:strVal val="#ppt_x"/>
                                          </p:val>
                                        </p:tav>
                                        <p:tav tm="100000">
                                          <p:val>
                                            <p:strVal val="#ppt_x"/>
                                          </p:val>
                                        </p:tav>
                                      </p:tavLst>
                                    </p:anim>
                                    <p:anim calcmode="lin" valueType="num">
                                      <p:cBhvr additive="base">
                                        <p:cTn id="20" dur="500" fill="hold"/>
                                        <p:tgtEl>
                                          <p:spTgt spid="4">
                                            <p:graphicEl>
                                              <a:dgm id="{B8951636-3EE2-46F6-8213-5238F8561DD8}"/>
                                            </p:graphic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4">
                                            <p:graphicEl>
                                              <a:dgm id="{EB67034C-0070-4900-A242-A0B2FC22FCBB}"/>
                                            </p:graphicEl>
                                          </p:spTgt>
                                        </p:tgtEl>
                                        <p:attrNameLst>
                                          <p:attrName>style.visibility</p:attrName>
                                        </p:attrNameLst>
                                      </p:cBhvr>
                                      <p:to>
                                        <p:strVal val="visible"/>
                                      </p:to>
                                    </p:set>
                                    <p:anim calcmode="lin" valueType="num">
                                      <p:cBhvr additive="base">
                                        <p:cTn id="25" dur="500" fill="hold"/>
                                        <p:tgtEl>
                                          <p:spTgt spid="4">
                                            <p:graphicEl>
                                              <a:dgm id="{EB67034C-0070-4900-A242-A0B2FC22FCBB}"/>
                                            </p:graphic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graphicEl>
                                              <a:dgm id="{EB67034C-0070-4900-A242-A0B2FC22FCBB}"/>
                                            </p:graphic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4">
                                            <p:graphicEl>
                                              <a:dgm id="{9E68E120-EB45-4278-A20A-83E6FC64F41F}"/>
                                            </p:graphicEl>
                                          </p:spTgt>
                                        </p:tgtEl>
                                        <p:attrNameLst>
                                          <p:attrName>style.visibility</p:attrName>
                                        </p:attrNameLst>
                                      </p:cBhvr>
                                      <p:to>
                                        <p:strVal val="visible"/>
                                      </p:to>
                                    </p:set>
                                    <p:anim calcmode="lin" valueType="num">
                                      <p:cBhvr additive="base">
                                        <p:cTn id="31" dur="500" fill="hold"/>
                                        <p:tgtEl>
                                          <p:spTgt spid="4">
                                            <p:graphicEl>
                                              <a:dgm id="{9E68E120-EB45-4278-A20A-83E6FC64F41F}"/>
                                            </p:graphicEl>
                                          </p:spTgt>
                                        </p:tgtEl>
                                        <p:attrNameLst>
                                          <p:attrName>ppt_x</p:attrName>
                                        </p:attrNameLst>
                                      </p:cBhvr>
                                      <p:tavLst>
                                        <p:tav tm="0">
                                          <p:val>
                                            <p:strVal val="#ppt_x"/>
                                          </p:val>
                                        </p:tav>
                                        <p:tav tm="100000">
                                          <p:val>
                                            <p:strVal val="#ppt_x"/>
                                          </p:val>
                                        </p:tav>
                                      </p:tavLst>
                                    </p:anim>
                                    <p:anim calcmode="lin" valueType="num">
                                      <p:cBhvr additive="base">
                                        <p:cTn id="32" dur="500" fill="hold"/>
                                        <p:tgtEl>
                                          <p:spTgt spid="4">
                                            <p:graphicEl>
                                              <a:dgm id="{9E68E120-EB45-4278-A20A-83E6FC64F41F}"/>
                                            </p:graphic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4">
                                            <p:graphicEl>
                                              <a:dgm id="{83BBD9B0-C744-425B-9A81-157708D89ADD}"/>
                                            </p:graphicEl>
                                          </p:spTgt>
                                        </p:tgtEl>
                                        <p:attrNameLst>
                                          <p:attrName>style.visibility</p:attrName>
                                        </p:attrNameLst>
                                      </p:cBhvr>
                                      <p:to>
                                        <p:strVal val="visible"/>
                                      </p:to>
                                    </p:set>
                                    <p:anim calcmode="lin" valueType="num">
                                      <p:cBhvr additive="base">
                                        <p:cTn id="37" dur="500" fill="hold"/>
                                        <p:tgtEl>
                                          <p:spTgt spid="4">
                                            <p:graphicEl>
                                              <a:dgm id="{83BBD9B0-C744-425B-9A81-157708D89ADD}"/>
                                            </p:graphicEl>
                                          </p:spTgt>
                                        </p:tgtEl>
                                        <p:attrNameLst>
                                          <p:attrName>ppt_x</p:attrName>
                                        </p:attrNameLst>
                                      </p:cBhvr>
                                      <p:tavLst>
                                        <p:tav tm="0">
                                          <p:val>
                                            <p:strVal val="#ppt_x"/>
                                          </p:val>
                                        </p:tav>
                                        <p:tav tm="100000">
                                          <p:val>
                                            <p:strVal val="#ppt_x"/>
                                          </p:val>
                                        </p:tav>
                                      </p:tavLst>
                                    </p:anim>
                                    <p:anim calcmode="lin" valueType="num">
                                      <p:cBhvr additive="base">
                                        <p:cTn id="38" dur="500" fill="hold"/>
                                        <p:tgtEl>
                                          <p:spTgt spid="4">
                                            <p:graphicEl>
                                              <a:dgm id="{83BBD9B0-C744-425B-9A81-157708D89ADD}"/>
                                            </p:graphic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Sub>
          <a:bldDgm bld="one"/>
        </p:bldSub>
      </p:bldGraphic>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accent1"/>
          </a:lnRef>
          <a:fillRef idx="1">
            <a:schemeClr val="lt1"/>
          </a:fillRef>
          <a:effectRef idx="0">
            <a:schemeClr val="accent1"/>
          </a:effectRef>
          <a:fontRef idx="minor">
            <a:schemeClr val="dk1"/>
          </a:fontRef>
        </p:style>
        <p:txBody>
          <a:bodyPr>
            <a:normAutofit/>
          </a:bodyPr>
          <a:lstStyle/>
          <a:p>
            <a:r>
              <a:rPr lang="en-US" sz="2800" dirty="0" smtClean="0"/>
              <a:t>What products can you figure out quickly?  </a:t>
            </a:r>
            <a:br>
              <a:rPr lang="en-US" sz="2800" dirty="0" smtClean="0"/>
            </a:br>
            <a:r>
              <a:rPr lang="en-US" sz="2800" dirty="0" smtClean="0"/>
              <a:t>How can you figure out the other products?  </a:t>
            </a:r>
            <a:endParaRPr lang="en-US" sz="2800" dirty="0"/>
          </a:p>
        </p:txBody>
      </p:sp>
      <p:graphicFrame>
        <p:nvGraphicFramePr>
          <p:cNvPr id="5" name="Content Placeholder 4"/>
          <p:cNvGraphicFramePr>
            <a:graphicFrameLocks noGrp="1"/>
          </p:cNvGraphicFramePr>
          <p:nvPr>
            <p:ph idx="1"/>
          </p:nvPr>
        </p:nvGraphicFramePr>
        <p:xfrm>
          <a:off x="457200" y="1600200"/>
          <a:ext cx="8229600" cy="3337560"/>
        </p:xfrm>
        <a:graphic>
          <a:graphicData uri="http://schemas.openxmlformats.org/drawingml/2006/table">
            <a:tbl>
              <a:tblPr firstRow="1" bandRow="1">
                <a:tableStyleId>{46F890A9-2807-4EBB-B81D-B2AA78EC7F39}</a:tableStyleId>
              </a:tblPr>
              <a:tblGrid>
                <a:gridCol w="2057400"/>
                <a:gridCol w="2057400"/>
                <a:gridCol w="2057400"/>
                <a:gridCol w="2057400"/>
              </a:tblGrid>
              <a:tr h="370840">
                <a:tc>
                  <a:txBody>
                    <a:bodyPr/>
                    <a:lstStyle/>
                    <a:p>
                      <a:pPr algn="ctr"/>
                      <a:r>
                        <a:rPr lang="en-US" dirty="0" smtClean="0">
                          <a:solidFill>
                            <a:schemeClr val="bg1"/>
                          </a:solidFill>
                        </a:rPr>
                        <a:t>Number</a:t>
                      </a:r>
                      <a:endParaRPr lang="en-US" b="1" dirty="0">
                        <a:solidFill>
                          <a:schemeClr val="bg1"/>
                        </a:solidFill>
                      </a:endParaRP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tc>
                  <a:txBody>
                    <a:bodyPr/>
                    <a:lstStyle/>
                    <a:p>
                      <a:pPr algn="ctr"/>
                      <a:r>
                        <a:rPr lang="en-US" dirty="0" smtClean="0">
                          <a:solidFill>
                            <a:schemeClr val="bg1"/>
                          </a:solidFill>
                        </a:rPr>
                        <a:t>x</a:t>
                      </a:r>
                      <a:r>
                        <a:rPr lang="en-US" baseline="0" dirty="0" smtClean="0">
                          <a:solidFill>
                            <a:schemeClr val="bg1"/>
                          </a:solidFill>
                        </a:rPr>
                        <a:t> 2</a:t>
                      </a:r>
                      <a:endParaRPr lang="en-US" b="1" dirty="0">
                        <a:solidFill>
                          <a:schemeClr val="bg1"/>
                        </a:solidFill>
                      </a:endParaRP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tc>
                  <a:txBody>
                    <a:bodyPr/>
                    <a:lstStyle/>
                    <a:p>
                      <a:pPr algn="ctr"/>
                      <a:r>
                        <a:rPr lang="en-US" dirty="0" smtClean="0">
                          <a:solidFill>
                            <a:schemeClr val="bg1"/>
                          </a:solidFill>
                        </a:rPr>
                        <a:t> x 4 </a:t>
                      </a:r>
                      <a:endParaRPr lang="en-US" b="1" dirty="0">
                        <a:solidFill>
                          <a:schemeClr val="bg1"/>
                        </a:solidFill>
                      </a:endParaRP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tc>
                  <a:txBody>
                    <a:bodyPr/>
                    <a:lstStyle/>
                    <a:p>
                      <a:pPr algn="ctr"/>
                      <a:r>
                        <a:rPr lang="en-US" dirty="0" smtClean="0">
                          <a:solidFill>
                            <a:schemeClr val="bg1"/>
                          </a:solidFill>
                        </a:rPr>
                        <a:t>x</a:t>
                      </a:r>
                      <a:r>
                        <a:rPr lang="en-US" baseline="0" dirty="0" smtClean="0">
                          <a:solidFill>
                            <a:schemeClr val="bg1"/>
                          </a:solidFill>
                        </a:rPr>
                        <a:t> 8</a:t>
                      </a:r>
                      <a:endParaRPr lang="en-US" b="1" dirty="0">
                        <a:solidFill>
                          <a:schemeClr val="bg1"/>
                        </a:solidFill>
                      </a:endParaRP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tr>
              <a:tr h="370840">
                <a:tc>
                  <a:txBody>
                    <a:bodyPr/>
                    <a:lstStyle/>
                    <a:p>
                      <a:pPr algn="ctr"/>
                      <a:r>
                        <a:rPr lang="en-US" b="1" dirty="0" smtClean="0"/>
                        <a:t>2</a:t>
                      </a:r>
                      <a:endParaRPr lang="en-US" b="1" dirty="0"/>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tc>
                  <a:txBody>
                    <a:bodyPr/>
                    <a:lstStyle/>
                    <a:p>
                      <a:pPr algn="ctr"/>
                      <a:endParaRPr lang="en-US" b="1" dirty="0"/>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tc>
                  <a:txBody>
                    <a:bodyPr/>
                    <a:lstStyle/>
                    <a:p>
                      <a:pPr algn="ctr"/>
                      <a:endParaRPr lang="en-US" b="1" dirty="0"/>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tc>
                  <a:txBody>
                    <a:bodyPr/>
                    <a:lstStyle/>
                    <a:p>
                      <a:pPr algn="ctr"/>
                      <a:endParaRPr lang="en-US" b="1" dirty="0"/>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tr>
              <a:tr h="370840">
                <a:tc>
                  <a:txBody>
                    <a:bodyPr/>
                    <a:lstStyle/>
                    <a:p>
                      <a:pPr algn="ctr"/>
                      <a:r>
                        <a:rPr lang="en-US" b="1" dirty="0" smtClean="0"/>
                        <a:t>4</a:t>
                      </a:r>
                      <a:endParaRPr lang="en-US" b="1" dirty="0"/>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tc>
                  <a:txBody>
                    <a:bodyPr/>
                    <a:lstStyle/>
                    <a:p>
                      <a:pPr algn="ctr"/>
                      <a:endParaRPr lang="en-US" b="1" dirty="0"/>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tc>
                  <a:txBody>
                    <a:bodyPr/>
                    <a:lstStyle/>
                    <a:p>
                      <a:pPr algn="ctr"/>
                      <a:endParaRPr lang="en-US" b="1" dirty="0"/>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tc>
                  <a:txBody>
                    <a:bodyPr/>
                    <a:lstStyle/>
                    <a:p>
                      <a:pPr algn="ctr"/>
                      <a:endParaRPr lang="en-US" b="1" dirty="0"/>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tr>
              <a:tr h="370840">
                <a:tc>
                  <a:txBody>
                    <a:bodyPr/>
                    <a:lstStyle/>
                    <a:p>
                      <a:pPr algn="ctr"/>
                      <a:r>
                        <a:rPr lang="en-US" b="1" dirty="0" smtClean="0"/>
                        <a:t>8</a:t>
                      </a:r>
                      <a:endParaRPr lang="en-US" b="1" dirty="0"/>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tc>
                  <a:txBody>
                    <a:bodyPr/>
                    <a:lstStyle/>
                    <a:p>
                      <a:pPr algn="ctr"/>
                      <a:endParaRPr lang="en-US" b="1" dirty="0"/>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tc>
                  <a:txBody>
                    <a:bodyPr/>
                    <a:lstStyle/>
                    <a:p>
                      <a:pPr algn="ctr"/>
                      <a:endParaRPr lang="en-US" b="1" dirty="0"/>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tc>
                  <a:txBody>
                    <a:bodyPr/>
                    <a:lstStyle/>
                    <a:p>
                      <a:pPr algn="ctr"/>
                      <a:endParaRPr lang="en-US" b="1" dirty="0"/>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tr>
              <a:tr h="370840">
                <a:tc>
                  <a:txBody>
                    <a:bodyPr/>
                    <a:lstStyle/>
                    <a:p>
                      <a:pPr algn="ctr"/>
                      <a:r>
                        <a:rPr lang="en-US" b="1" dirty="0" smtClean="0"/>
                        <a:t>3</a:t>
                      </a:r>
                      <a:endParaRPr lang="en-US" b="1" dirty="0"/>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tc>
                  <a:txBody>
                    <a:bodyPr/>
                    <a:lstStyle/>
                    <a:p>
                      <a:pPr algn="ctr"/>
                      <a:endParaRPr lang="en-US" b="1" dirty="0"/>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tc>
                  <a:txBody>
                    <a:bodyPr/>
                    <a:lstStyle/>
                    <a:p>
                      <a:pPr algn="ctr"/>
                      <a:endParaRPr lang="en-US" b="1" dirty="0"/>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tc>
                  <a:txBody>
                    <a:bodyPr/>
                    <a:lstStyle/>
                    <a:p>
                      <a:pPr algn="ctr"/>
                      <a:endParaRPr lang="en-US" b="1" dirty="0"/>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tr>
              <a:tr h="370840">
                <a:tc>
                  <a:txBody>
                    <a:bodyPr/>
                    <a:lstStyle/>
                    <a:p>
                      <a:pPr algn="ctr"/>
                      <a:r>
                        <a:rPr lang="en-US" b="1" dirty="0" smtClean="0"/>
                        <a:t>6</a:t>
                      </a:r>
                      <a:endParaRPr lang="en-US" b="1" dirty="0"/>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tc>
                  <a:txBody>
                    <a:bodyPr/>
                    <a:lstStyle/>
                    <a:p>
                      <a:pPr algn="ctr"/>
                      <a:endParaRPr lang="en-US" b="1" dirty="0"/>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tc>
                  <a:txBody>
                    <a:bodyPr/>
                    <a:lstStyle/>
                    <a:p>
                      <a:pPr algn="ctr"/>
                      <a:endParaRPr lang="en-US" b="1" dirty="0"/>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tc>
                  <a:txBody>
                    <a:bodyPr/>
                    <a:lstStyle/>
                    <a:p>
                      <a:pPr algn="ctr"/>
                      <a:endParaRPr lang="en-US" b="1" dirty="0"/>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tr>
              <a:tr h="370840">
                <a:tc>
                  <a:txBody>
                    <a:bodyPr/>
                    <a:lstStyle/>
                    <a:p>
                      <a:pPr algn="ctr"/>
                      <a:r>
                        <a:rPr lang="en-US" b="1" dirty="0" smtClean="0"/>
                        <a:t>9</a:t>
                      </a:r>
                      <a:endParaRPr lang="en-US" b="1" dirty="0"/>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tc>
                  <a:txBody>
                    <a:bodyPr/>
                    <a:lstStyle/>
                    <a:p>
                      <a:pPr algn="ctr"/>
                      <a:endParaRPr lang="en-US" b="1" dirty="0"/>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tc>
                  <a:txBody>
                    <a:bodyPr/>
                    <a:lstStyle/>
                    <a:p>
                      <a:pPr algn="ctr"/>
                      <a:endParaRPr lang="en-US" b="1" dirty="0"/>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tc>
                  <a:txBody>
                    <a:bodyPr/>
                    <a:lstStyle/>
                    <a:p>
                      <a:pPr algn="ctr"/>
                      <a:endParaRPr lang="en-US" b="1" dirty="0"/>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tr>
              <a:tr h="370840">
                <a:tc>
                  <a:txBody>
                    <a:bodyPr/>
                    <a:lstStyle/>
                    <a:p>
                      <a:pPr algn="ctr"/>
                      <a:r>
                        <a:rPr lang="en-US" b="1" dirty="0" smtClean="0"/>
                        <a:t>5</a:t>
                      </a:r>
                      <a:endParaRPr lang="en-US" b="1" dirty="0"/>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tc>
                  <a:txBody>
                    <a:bodyPr/>
                    <a:lstStyle/>
                    <a:p>
                      <a:pPr algn="ctr"/>
                      <a:endParaRPr lang="en-US" b="1" dirty="0"/>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tc>
                  <a:txBody>
                    <a:bodyPr/>
                    <a:lstStyle/>
                    <a:p>
                      <a:pPr algn="ctr"/>
                      <a:endParaRPr lang="en-US" b="1" dirty="0"/>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tc>
                  <a:txBody>
                    <a:bodyPr/>
                    <a:lstStyle/>
                    <a:p>
                      <a:pPr algn="ctr"/>
                      <a:endParaRPr lang="en-US" b="1" dirty="0"/>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tr>
              <a:tr h="370840">
                <a:tc>
                  <a:txBody>
                    <a:bodyPr/>
                    <a:lstStyle/>
                    <a:p>
                      <a:pPr algn="ctr"/>
                      <a:r>
                        <a:rPr lang="en-US" b="1" dirty="0" smtClean="0"/>
                        <a:t>10</a:t>
                      </a:r>
                      <a:endParaRPr lang="en-US" b="1" dirty="0"/>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tc>
                  <a:txBody>
                    <a:bodyPr/>
                    <a:lstStyle/>
                    <a:p>
                      <a:pPr algn="ctr"/>
                      <a:endParaRPr lang="en-US" b="1" dirty="0"/>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tc>
                  <a:txBody>
                    <a:bodyPr/>
                    <a:lstStyle/>
                    <a:p>
                      <a:pPr algn="ctr"/>
                      <a:endParaRPr lang="en-US" b="1" dirty="0"/>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tc>
                  <a:txBody>
                    <a:bodyPr/>
                    <a:lstStyle/>
                    <a:p>
                      <a:pPr algn="ctr"/>
                      <a:endParaRPr lang="en-US" b="1" dirty="0"/>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tr>
            </a:tbl>
          </a:graphicData>
        </a:graphic>
      </p:graphicFrame>
      <p:sp>
        <p:nvSpPr>
          <p:cNvPr id="6" name="Title 1"/>
          <p:cNvSpPr txBox="1">
            <a:spLocks/>
          </p:cNvSpPr>
          <p:nvPr/>
        </p:nvSpPr>
        <p:spPr>
          <a:xfrm>
            <a:off x="533400" y="5334000"/>
            <a:ext cx="8229600" cy="1143000"/>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800" b="0" i="0" u="none" strike="noStrike" kern="1200" cap="none" spc="0" normalizeH="0" baseline="0" noProof="0" dirty="0" smtClean="0">
                <a:ln>
                  <a:noFill/>
                </a:ln>
                <a:solidFill>
                  <a:schemeClr val="bg1"/>
                </a:solidFill>
                <a:effectLst/>
                <a:uLnTx/>
                <a:uFillTx/>
                <a:latin typeface="+mj-lt"/>
                <a:ea typeface="+mj-ea"/>
                <a:cs typeface="+mj-cs"/>
              </a:rPr>
              <a:t>What patterns do</a:t>
            </a:r>
            <a:r>
              <a:rPr kumimoji="0" lang="en-US" sz="2800" b="0" i="0" u="none" strike="noStrike" kern="1200" cap="none" spc="0" normalizeH="0" noProof="0" dirty="0" smtClean="0">
                <a:ln>
                  <a:noFill/>
                </a:ln>
                <a:solidFill>
                  <a:schemeClr val="bg1"/>
                </a:solidFill>
                <a:effectLst/>
                <a:uLnTx/>
                <a:uFillTx/>
                <a:latin typeface="+mj-lt"/>
                <a:ea typeface="+mj-ea"/>
                <a:cs typeface="+mj-cs"/>
              </a:rPr>
              <a:t> you notice?  </a:t>
            </a:r>
          </a:p>
          <a:p>
            <a:pPr marL="0" marR="0" lvl="0" indent="0" algn="ctr" defTabSz="914400" rtl="0" eaLnBrk="1" fontAlgn="auto" latinLnBrk="0" hangingPunct="1">
              <a:lnSpc>
                <a:spcPct val="100000"/>
              </a:lnSpc>
              <a:spcBef>
                <a:spcPct val="0"/>
              </a:spcBef>
              <a:spcAft>
                <a:spcPts val="0"/>
              </a:spcAft>
              <a:buClrTx/>
              <a:buSzTx/>
              <a:buFontTx/>
              <a:buNone/>
              <a:tabLst/>
              <a:defRPr/>
            </a:pPr>
            <a:r>
              <a:rPr lang="en-US" sz="2800" baseline="0" dirty="0" smtClean="0">
                <a:solidFill>
                  <a:schemeClr val="bg1"/>
                </a:solidFill>
                <a:latin typeface="+mj-lt"/>
                <a:ea typeface="+mj-ea"/>
                <a:cs typeface="+mj-cs"/>
              </a:rPr>
              <a:t>Where</a:t>
            </a:r>
            <a:r>
              <a:rPr lang="en-US" sz="2800" dirty="0" smtClean="0">
                <a:solidFill>
                  <a:schemeClr val="bg1"/>
                </a:solidFill>
                <a:latin typeface="+mj-lt"/>
                <a:ea typeface="+mj-ea"/>
                <a:cs typeface="+mj-cs"/>
              </a:rPr>
              <a:t> do you see doubles and doubling?</a:t>
            </a:r>
            <a:endParaRPr kumimoji="0" lang="en-US" sz="2800" b="0" i="0" u="none" strike="noStrike" kern="1200" cap="none" spc="0" normalizeH="0" baseline="0" noProof="0" dirty="0">
              <a:ln>
                <a:noFill/>
              </a:ln>
              <a:solidFill>
                <a:schemeClr val="bg1"/>
              </a:solidFill>
              <a:effectLst/>
              <a:uLnTx/>
              <a:uFillTx/>
              <a:latin typeface="+mj-lt"/>
              <a:ea typeface="+mj-ea"/>
              <a:cs typeface="+mj-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bg/>
                                          </p:spTgt>
                                        </p:tgtEl>
                                        <p:attrNameLst>
                                          <p:attrName>style.visibility</p:attrName>
                                        </p:attrNameLst>
                                      </p:cBhvr>
                                      <p:to>
                                        <p:strVal val="visible"/>
                                      </p:to>
                                    </p:set>
                                    <p:anim calcmode="lin" valueType="num">
                                      <p:cBhvr additive="base">
                                        <p:cTn id="7" dur="500" fill="hold"/>
                                        <p:tgtEl>
                                          <p:spTgt spid="6">
                                            <p:bg/>
                                          </p:spTgt>
                                        </p:tgtEl>
                                        <p:attrNameLst>
                                          <p:attrName>ppt_x</p:attrName>
                                        </p:attrNameLst>
                                      </p:cBhvr>
                                      <p:tavLst>
                                        <p:tav tm="0">
                                          <p:val>
                                            <p:strVal val="#ppt_x"/>
                                          </p:val>
                                        </p:tav>
                                        <p:tav tm="100000">
                                          <p:val>
                                            <p:strVal val="#ppt_x"/>
                                          </p:val>
                                        </p:tav>
                                      </p:tavLst>
                                    </p:anim>
                                    <p:anim calcmode="lin" valueType="num">
                                      <p:cBhvr additive="base">
                                        <p:cTn id="8" dur="500" fill="hold"/>
                                        <p:tgtEl>
                                          <p:spTgt spid="6">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6">
                                            <p:txEl>
                                              <p:pRg st="0" end="0"/>
                                            </p:txEl>
                                          </p:spTgt>
                                        </p:tgtEl>
                                        <p:attrNameLst>
                                          <p:attrName>style.visibility</p:attrName>
                                        </p:attrNameLst>
                                      </p:cBhvr>
                                      <p:to>
                                        <p:strVal val="visible"/>
                                      </p:to>
                                    </p:set>
                                    <p:anim calcmode="lin" valueType="num">
                                      <p:cBhvr additive="base">
                                        <p:cTn id="11"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6">
                                            <p:txEl>
                                              <p:pRg st="0" end="0"/>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6">
                                            <p:txEl>
                                              <p:pRg st="1" end="1"/>
                                            </p:txEl>
                                          </p:spTgt>
                                        </p:tgtEl>
                                        <p:attrNameLst>
                                          <p:attrName>style.visibility</p:attrName>
                                        </p:attrNameLst>
                                      </p:cBhvr>
                                      <p:to>
                                        <p:strVal val="visible"/>
                                      </p:to>
                                    </p:set>
                                    <p:anim calcmode="lin" valueType="num">
                                      <p:cBhvr additive="base">
                                        <p:cTn id="15"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allAtOnce"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600200"/>
          </a:xfrm>
        </p:spPr>
        <p:txBody>
          <a:bodyPr>
            <a:normAutofit fontScale="90000"/>
          </a:bodyPr>
          <a:lstStyle/>
          <a:p>
            <a:r>
              <a:rPr lang="en-US" dirty="0" smtClean="0"/>
              <a:t>Arrays</a:t>
            </a:r>
            <a:br>
              <a:rPr lang="en-US" dirty="0" smtClean="0"/>
            </a:br>
            <a:r>
              <a:rPr lang="en-US" sz="1800" dirty="0" smtClean="0"/>
              <a:t>2 cubes per pair   </a:t>
            </a:r>
            <a:br>
              <a:rPr lang="en-US" sz="1800" dirty="0" smtClean="0"/>
            </a:br>
            <a:r>
              <a:rPr lang="en-US" sz="1800" dirty="0" smtClean="0"/>
              <a:t>1  cube with 2,2,4,4,8,8</a:t>
            </a:r>
            <a:br>
              <a:rPr lang="en-US" sz="1800" dirty="0" smtClean="0"/>
            </a:br>
            <a:r>
              <a:rPr lang="en-US" sz="1800" dirty="0" smtClean="0"/>
              <a:t>1 cube with 4,5,6,7,8,9</a:t>
            </a:r>
            <a:br>
              <a:rPr lang="en-US" sz="1800" dirty="0" smtClean="0"/>
            </a:br>
            <a:r>
              <a:rPr lang="en-US" sz="1800" dirty="0" smtClean="0"/>
              <a:t>grid paper or BLM 14</a:t>
            </a:r>
            <a:endParaRPr lang="en-US" dirty="0"/>
          </a:p>
        </p:txBody>
      </p:sp>
      <p:sp>
        <p:nvSpPr>
          <p:cNvPr id="3" name="Content Placeholder 2"/>
          <p:cNvSpPr>
            <a:spLocks noGrp="1"/>
          </p:cNvSpPr>
          <p:nvPr>
            <p:ph idx="1"/>
          </p:nvPr>
        </p:nvSpPr>
        <p:spPr>
          <a:xfrm>
            <a:off x="533400" y="2362200"/>
            <a:ext cx="8229600" cy="3276600"/>
          </a:xfrm>
        </p:spPr>
        <p:style>
          <a:lnRef idx="2">
            <a:schemeClr val="accent1"/>
          </a:lnRef>
          <a:fillRef idx="1">
            <a:schemeClr val="lt1"/>
          </a:fillRef>
          <a:effectRef idx="0">
            <a:schemeClr val="accent1"/>
          </a:effectRef>
          <a:fontRef idx="minor">
            <a:schemeClr val="dk1"/>
          </a:fontRef>
        </p:style>
        <p:txBody>
          <a:bodyPr/>
          <a:lstStyle/>
          <a:p>
            <a:pPr marL="514350" indent="-514350">
              <a:buFont typeface="+mj-lt"/>
              <a:buAutoNum type="arabicPeriod"/>
            </a:pPr>
            <a:r>
              <a:rPr lang="en-US" dirty="0" smtClean="0">
                <a:solidFill>
                  <a:schemeClr val="bg1"/>
                </a:solidFill>
              </a:rPr>
              <a:t>Take turns rolling the two cubes and multiplying the two numbers you see.</a:t>
            </a:r>
          </a:p>
          <a:p>
            <a:pPr marL="514350" indent="-514350">
              <a:buFont typeface="+mj-lt"/>
              <a:buAutoNum type="arabicPeriod"/>
            </a:pPr>
            <a:r>
              <a:rPr lang="en-US" dirty="0" smtClean="0">
                <a:solidFill>
                  <a:srgbClr val="FF0000"/>
                </a:solidFill>
              </a:rPr>
              <a:t>Shade a rectangle on the array paper to represent the numbers you rolled.</a:t>
            </a:r>
          </a:p>
          <a:p>
            <a:pPr marL="514350" indent="-514350">
              <a:buFont typeface="+mj-lt"/>
              <a:buAutoNum type="arabicPeriod"/>
            </a:pPr>
            <a:r>
              <a:rPr lang="en-US" dirty="0" smtClean="0">
                <a:solidFill>
                  <a:srgbClr val="00B050"/>
                </a:solidFill>
              </a:rPr>
              <a:t>Write the two number facts.</a:t>
            </a:r>
            <a:endParaRPr lang="en-US" dirty="0">
              <a:solidFill>
                <a:srgbClr val="00B050"/>
              </a:solidFill>
            </a:endParaRP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0"/>
            <a:ext cx="8229600" cy="1722438"/>
          </a:xfrm>
        </p:spPr>
        <p:txBody>
          <a:bodyPr>
            <a:normAutofit fontScale="90000"/>
          </a:bodyPr>
          <a:lstStyle/>
          <a:p>
            <a:r>
              <a:rPr lang="en-US" dirty="0" smtClean="0"/>
              <a:t>Double Trouble Game</a:t>
            </a:r>
            <a:br>
              <a:rPr lang="en-US" dirty="0" smtClean="0"/>
            </a:br>
            <a:r>
              <a:rPr lang="en-US" sz="1800" dirty="0" smtClean="0"/>
              <a:t>This game is for 2 to six players.  </a:t>
            </a:r>
            <a:br>
              <a:rPr lang="en-US" sz="1800" dirty="0" smtClean="0"/>
            </a:br>
            <a:r>
              <a:rPr lang="en-US" sz="1800" dirty="0" smtClean="0"/>
              <a:t>Each player needs 5 transparent counters, a different color from other players.</a:t>
            </a:r>
            <a:br>
              <a:rPr lang="en-US" sz="1800" dirty="0" smtClean="0"/>
            </a:br>
            <a:r>
              <a:rPr lang="en-US" sz="1800" dirty="0" smtClean="0"/>
              <a:t>Each group will need a copy of BLM 15 and two cubes from previous activity.</a:t>
            </a:r>
            <a:br>
              <a:rPr lang="en-US" sz="1800" dirty="0" smtClean="0"/>
            </a:br>
            <a:endParaRPr lang="en-US" dirty="0"/>
          </a:p>
        </p:txBody>
      </p:sp>
      <p:sp>
        <p:nvSpPr>
          <p:cNvPr id="3" name="Content Placeholder 2"/>
          <p:cNvSpPr>
            <a:spLocks noGrp="1"/>
          </p:cNvSpPr>
          <p:nvPr>
            <p:ph idx="1"/>
          </p:nvPr>
        </p:nvSpPr>
        <p:spPr>
          <a:xfrm>
            <a:off x="457200" y="1447800"/>
            <a:ext cx="8229600" cy="4678363"/>
          </a:xfrm>
        </p:spPr>
        <p:txBody>
          <a:bodyPr>
            <a:normAutofit fontScale="92500" lnSpcReduction="20000"/>
          </a:bodyPr>
          <a:lstStyle/>
          <a:p>
            <a:pPr marL="514350" indent="-514350">
              <a:buFont typeface="+mj-lt"/>
              <a:buAutoNum type="arabicPeriod"/>
            </a:pPr>
            <a:r>
              <a:rPr lang="en-US" dirty="0" smtClean="0">
                <a:solidFill>
                  <a:schemeClr val="bg1"/>
                </a:solidFill>
              </a:rPr>
              <a:t>Take turns placing counters on the game board until  each player has placed all 5 pieces.  Only 1 counter can be placed on any grid square. </a:t>
            </a:r>
          </a:p>
          <a:p>
            <a:pPr marL="514350" indent="-514350">
              <a:buFont typeface="+mj-lt"/>
              <a:buAutoNum type="arabicPeriod"/>
            </a:pPr>
            <a:r>
              <a:rPr lang="en-US" dirty="0" smtClean="0"/>
              <a:t>The first player rolls both cubes and multiplies the numbers shown.  </a:t>
            </a:r>
          </a:p>
          <a:p>
            <a:pPr marL="514350" indent="-514350">
              <a:buFont typeface="+mj-lt"/>
              <a:buAutoNum type="arabicPeriod"/>
            </a:pPr>
            <a:r>
              <a:rPr lang="en-US" dirty="0" smtClean="0">
                <a:solidFill>
                  <a:schemeClr val="bg1"/>
                </a:solidFill>
              </a:rPr>
              <a:t>If the player has a counter that covers a matching product, they remove the counter from the game board.  Only 1 counter can be removed per turn. </a:t>
            </a:r>
          </a:p>
          <a:p>
            <a:pPr marL="514350" indent="-514350">
              <a:buFont typeface="+mj-lt"/>
              <a:buAutoNum type="arabicPeriod"/>
            </a:pPr>
            <a:r>
              <a:rPr lang="en-US" dirty="0" smtClean="0"/>
              <a:t>Each of the other players has a turn.</a:t>
            </a:r>
          </a:p>
          <a:p>
            <a:pPr marL="514350" indent="-514350">
              <a:buFont typeface="+mj-lt"/>
              <a:buAutoNum type="arabicPeriod"/>
            </a:pPr>
            <a:r>
              <a:rPr lang="en-US" dirty="0" smtClean="0">
                <a:solidFill>
                  <a:schemeClr val="bg1"/>
                </a:solidFill>
              </a:rPr>
              <a:t>The first player to remove 3 counters wins.</a:t>
            </a:r>
            <a:endParaRPr lang="en-US" dirty="0">
              <a:solidFill>
                <a:schemeClr val="bg1"/>
              </a:solidFill>
            </a:endParaRP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752600"/>
          </a:xfrm>
        </p:spPr>
        <p:txBody>
          <a:bodyPr>
            <a:normAutofit fontScale="90000"/>
          </a:bodyPr>
          <a:lstStyle/>
          <a:p>
            <a:r>
              <a:rPr lang="en-US" dirty="0" smtClean="0"/>
              <a:t/>
            </a:r>
            <a:br>
              <a:rPr lang="en-US" dirty="0" smtClean="0"/>
            </a:br>
            <a:r>
              <a:rPr lang="en-US" dirty="0" smtClean="0"/>
              <a:t/>
            </a:r>
            <a:br>
              <a:rPr lang="en-US" dirty="0" smtClean="0"/>
            </a:br>
            <a:r>
              <a:rPr lang="en-US" dirty="0" smtClean="0"/>
              <a:t>Get on your feet!!</a:t>
            </a:r>
            <a:br>
              <a:rPr lang="en-US" dirty="0" smtClean="0"/>
            </a:br>
            <a:r>
              <a:rPr lang="en-US" sz="2000" dirty="0" smtClean="0"/>
              <a:t>Two or more groups of at least 5 players.</a:t>
            </a:r>
            <a:br>
              <a:rPr lang="en-US" sz="2000" dirty="0" smtClean="0"/>
            </a:br>
            <a:r>
              <a:rPr lang="en-US" sz="2000" dirty="0" smtClean="0"/>
              <a:t>Large floor models of tables below</a:t>
            </a:r>
            <a:br>
              <a:rPr lang="en-US" sz="2000" dirty="0" smtClean="0"/>
            </a:br>
            <a:r>
              <a:rPr lang="en-US" sz="2000" dirty="0" smtClean="0"/>
              <a:t>2 Beanbags or other object to throw per floor model.</a:t>
            </a:r>
            <a:br>
              <a:rPr lang="en-US" sz="2000" dirty="0" smtClean="0"/>
            </a:br>
            <a:r>
              <a:rPr lang="en-US" dirty="0" smtClean="0"/>
              <a:t/>
            </a:r>
            <a:br>
              <a:rPr lang="en-US" dirty="0" smtClean="0"/>
            </a:br>
            <a:endParaRPr lang="en-US" dirty="0"/>
          </a:p>
        </p:txBody>
      </p:sp>
      <p:graphicFrame>
        <p:nvGraphicFramePr>
          <p:cNvPr id="6" name="Content Placeholder 5"/>
          <p:cNvGraphicFramePr>
            <a:graphicFrameLocks noGrp="1"/>
          </p:cNvGraphicFramePr>
          <p:nvPr>
            <p:ph sz="half" idx="1"/>
          </p:nvPr>
        </p:nvGraphicFramePr>
        <p:xfrm>
          <a:off x="533400" y="3124200"/>
          <a:ext cx="1676400" cy="1981200"/>
        </p:xfrm>
        <a:graphic>
          <a:graphicData uri="http://schemas.openxmlformats.org/drawingml/2006/table">
            <a:tbl>
              <a:tblPr firstRow="1" bandRow="1">
                <a:tableStyleId>{793D81CF-94F2-401A-BA57-92F5A7B2D0C5}</a:tableStyleId>
              </a:tblPr>
              <a:tblGrid>
                <a:gridCol w="838200"/>
                <a:gridCol w="838200"/>
              </a:tblGrid>
              <a:tr h="495300">
                <a:tc>
                  <a:txBody>
                    <a:bodyPr/>
                    <a:lstStyle/>
                    <a:p>
                      <a:pPr algn="ctr"/>
                      <a:r>
                        <a:rPr lang="en-US" sz="2400" b="1" dirty="0" smtClean="0">
                          <a:solidFill>
                            <a:schemeClr val="bg1"/>
                          </a:solidFill>
                        </a:rPr>
                        <a:t>8</a:t>
                      </a:r>
                      <a:endParaRPr lang="en-US" sz="2400" b="1" dirty="0">
                        <a:solidFill>
                          <a:schemeClr val="bg1"/>
                        </a:solidFill>
                      </a:endParaRP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tx1"/>
                    </a:solidFill>
                  </a:tcPr>
                </a:tc>
                <a:tc>
                  <a:txBody>
                    <a:bodyPr/>
                    <a:lstStyle/>
                    <a:p>
                      <a:pPr algn="ctr"/>
                      <a:r>
                        <a:rPr lang="en-US" sz="2400" b="1" dirty="0" smtClean="0">
                          <a:solidFill>
                            <a:schemeClr val="bg1"/>
                          </a:solidFill>
                        </a:rPr>
                        <a:t>16</a:t>
                      </a:r>
                      <a:endParaRPr lang="en-US" sz="2400" b="1" dirty="0">
                        <a:solidFill>
                          <a:schemeClr val="bg1"/>
                        </a:solidFill>
                      </a:endParaRP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tx1"/>
                    </a:solidFill>
                  </a:tcPr>
                </a:tc>
              </a:tr>
              <a:tr h="495300">
                <a:tc>
                  <a:txBody>
                    <a:bodyPr/>
                    <a:lstStyle/>
                    <a:p>
                      <a:pPr algn="ctr"/>
                      <a:r>
                        <a:rPr lang="en-US" sz="2400" b="1" dirty="0" smtClean="0">
                          <a:solidFill>
                            <a:schemeClr val="bg1"/>
                          </a:solidFill>
                        </a:rPr>
                        <a:t>32</a:t>
                      </a:r>
                      <a:endParaRPr lang="en-US" sz="2400" b="1" dirty="0">
                        <a:solidFill>
                          <a:schemeClr val="bg1"/>
                        </a:solidFill>
                      </a:endParaRP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tc>
                  <a:txBody>
                    <a:bodyPr/>
                    <a:lstStyle/>
                    <a:p>
                      <a:pPr algn="ctr"/>
                      <a:r>
                        <a:rPr lang="en-US" sz="2400" b="1" dirty="0" smtClean="0">
                          <a:solidFill>
                            <a:schemeClr val="bg1"/>
                          </a:solidFill>
                        </a:rPr>
                        <a:t>10</a:t>
                      </a:r>
                      <a:endParaRPr lang="en-US" sz="2400" b="1" dirty="0">
                        <a:solidFill>
                          <a:schemeClr val="bg1"/>
                        </a:solidFill>
                      </a:endParaRP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tr>
              <a:tr h="495300">
                <a:tc>
                  <a:txBody>
                    <a:bodyPr/>
                    <a:lstStyle/>
                    <a:p>
                      <a:pPr algn="ctr"/>
                      <a:r>
                        <a:rPr lang="en-US" sz="2400" b="1" dirty="0" smtClean="0">
                          <a:solidFill>
                            <a:schemeClr val="bg1"/>
                          </a:solidFill>
                        </a:rPr>
                        <a:t>12</a:t>
                      </a:r>
                      <a:endParaRPr lang="en-US" sz="2400" b="1" dirty="0">
                        <a:solidFill>
                          <a:schemeClr val="bg1"/>
                        </a:solidFill>
                      </a:endParaRP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tc>
                  <a:txBody>
                    <a:bodyPr/>
                    <a:lstStyle/>
                    <a:p>
                      <a:pPr algn="ctr"/>
                      <a:r>
                        <a:rPr lang="en-US" sz="2400" b="1" dirty="0" smtClean="0">
                          <a:solidFill>
                            <a:schemeClr val="bg1"/>
                          </a:solidFill>
                        </a:rPr>
                        <a:t>36</a:t>
                      </a:r>
                      <a:endParaRPr lang="en-US" sz="2400" b="1" dirty="0">
                        <a:solidFill>
                          <a:schemeClr val="bg1"/>
                        </a:solidFill>
                      </a:endParaRP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tr>
              <a:tr h="495300">
                <a:tc>
                  <a:txBody>
                    <a:bodyPr/>
                    <a:lstStyle/>
                    <a:p>
                      <a:pPr algn="ctr"/>
                      <a:r>
                        <a:rPr lang="en-US" sz="2400" b="1" dirty="0" smtClean="0">
                          <a:solidFill>
                            <a:schemeClr val="bg1"/>
                          </a:solidFill>
                        </a:rPr>
                        <a:t>14</a:t>
                      </a:r>
                      <a:endParaRPr lang="en-US" sz="2400" b="1" dirty="0">
                        <a:solidFill>
                          <a:schemeClr val="bg1"/>
                        </a:solidFill>
                      </a:endParaRP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tc>
                  <a:txBody>
                    <a:bodyPr/>
                    <a:lstStyle/>
                    <a:p>
                      <a:pPr algn="ctr"/>
                      <a:r>
                        <a:rPr lang="en-US" sz="2400" b="1" dirty="0" smtClean="0">
                          <a:solidFill>
                            <a:schemeClr val="bg1"/>
                          </a:solidFill>
                        </a:rPr>
                        <a:t>32</a:t>
                      </a:r>
                      <a:endParaRPr lang="en-US" sz="2400" b="1" dirty="0">
                        <a:solidFill>
                          <a:schemeClr val="bg1"/>
                        </a:solidFill>
                      </a:endParaRP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tr>
            </a:tbl>
          </a:graphicData>
        </a:graphic>
      </p:graphicFrame>
      <p:sp>
        <p:nvSpPr>
          <p:cNvPr id="5" name="Content Placeholder 4"/>
          <p:cNvSpPr>
            <a:spLocks noGrp="1"/>
          </p:cNvSpPr>
          <p:nvPr>
            <p:ph sz="half" idx="2"/>
          </p:nvPr>
        </p:nvSpPr>
        <p:spPr>
          <a:xfrm>
            <a:off x="4724400" y="2332037"/>
            <a:ext cx="4038600" cy="4525963"/>
          </a:xfrm>
        </p:spPr>
        <p:txBody>
          <a:bodyPr>
            <a:normAutofit fontScale="85000" lnSpcReduction="20000"/>
          </a:bodyPr>
          <a:lstStyle/>
          <a:p>
            <a:r>
              <a:rPr lang="en-US" dirty="0" smtClean="0"/>
              <a:t>The first player in one team throws a beanbag onto each grid.</a:t>
            </a:r>
          </a:p>
          <a:p>
            <a:r>
              <a:rPr lang="en-US" dirty="0" smtClean="0"/>
              <a:t>They double the number either one, two, or three times.</a:t>
            </a:r>
          </a:p>
          <a:p>
            <a:r>
              <a:rPr lang="en-US" dirty="0" smtClean="0"/>
              <a:t>The first player in the other group repeats the process.</a:t>
            </a:r>
          </a:p>
          <a:p>
            <a:r>
              <a:rPr lang="en-US" dirty="0" smtClean="0"/>
              <a:t>The player with the greatest total between the two gets 1 point for their group.</a:t>
            </a:r>
          </a:p>
          <a:p>
            <a:r>
              <a:rPr lang="en-US" dirty="0" smtClean="0"/>
              <a:t>The team with the greatest number of points wins as time is called.</a:t>
            </a:r>
            <a:endParaRPr lang="en-US" dirty="0"/>
          </a:p>
        </p:txBody>
      </p:sp>
      <p:graphicFrame>
        <p:nvGraphicFramePr>
          <p:cNvPr id="7" name="Content Placeholder 5"/>
          <p:cNvGraphicFramePr>
            <a:graphicFrameLocks/>
          </p:cNvGraphicFramePr>
          <p:nvPr/>
        </p:nvGraphicFramePr>
        <p:xfrm>
          <a:off x="2438400" y="2819400"/>
          <a:ext cx="2057400" cy="2672080"/>
        </p:xfrm>
        <a:graphic>
          <a:graphicData uri="http://schemas.openxmlformats.org/drawingml/2006/table">
            <a:tbl>
              <a:tblPr firstRow="1" bandRow="1">
                <a:tableStyleId>{793D81CF-94F2-401A-BA57-92F5A7B2D0C5}</a:tableStyleId>
              </a:tblPr>
              <a:tblGrid>
                <a:gridCol w="2057400"/>
              </a:tblGrid>
              <a:tr h="660400">
                <a:tc>
                  <a:txBody>
                    <a:bodyPr/>
                    <a:lstStyle/>
                    <a:p>
                      <a:pPr algn="ctr"/>
                      <a:r>
                        <a:rPr lang="en-US" sz="2400" b="1" dirty="0" smtClean="0">
                          <a:solidFill>
                            <a:schemeClr val="bg1"/>
                          </a:solidFill>
                        </a:rPr>
                        <a:t>Double</a:t>
                      </a:r>
                      <a:endParaRPr lang="en-US" sz="2400" b="1" dirty="0">
                        <a:solidFill>
                          <a:schemeClr val="bg1"/>
                        </a:solidFill>
                      </a:endParaRP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tx1"/>
                    </a:solidFill>
                  </a:tcPr>
                </a:tc>
              </a:tr>
              <a:tr h="660400">
                <a:tc>
                  <a:txBody>
                    <a:bodyPr/>
                    <a:lstStyle/>
                    <a:p>
                      <a:pPr algn="ctr"/>
                      <a:r>
                        <a:rPr lang="en-US" sz="2400" b="1" dirty="0" smtClean="0">
                          <a:solidFill>
                            <a:schemeClr val="bg1"/>
                          </a:solidFill>
                        </a:rPr>
                        <a:t>Double</a:t>
                      </a:r>
                    </a:p>
                    <a:p>
                      <a:pPr algn="ctr"/>
                      <a:r>
                        <a:rPr lang="en-US" sz="2400" b="1" dirty="0" smtClean="0">
                          <a:solidFill>
                            <a:schemeClr val="bg1"/>
                          </a:solidFill>
                        </a:rPr>
                        <a:t>Double</a:t>
                      </a:r>
                    </a:p>
                    <a:p>
                      <a:pPr algn="ctr"/>
                      <a:r>
                        <a:rPr lang="en-US" sz="2400" b="1" dirty="0" smtClean="0">
                          <a:solidFill>
                            <a:schemeClr val="bg1"/>
                          </a:solidFill>
                        </a:rPr>
                        <a:t>Double</a:t>
                      </a: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tr>
              <a:tr h="660400">
                <a:tc>
                  <a:txBody>
                    <a:bodyPr/>
                    <a:lstStyle/>
                    <a:p>
                      <a:pPr algn="ctr"/>
                      <a:r>
                        <a:rPr lang="en-US" sz="2400" b="1" dirty="0" smtClean="0">
                          <a:solidFill>
                            <a:schemeClr val="bg1"/>
                          </a:solidFill>
                        </a:rPr>
                        <a:t>Double </a:t>
                      </a:r>
                    </a:p>
                    <a:p>
                      <a:pPr algn="ctr"/>
                      <a:r>
                        <a:rPr lang="en-US" sz="2400" b="1" dirty="0" smtClean="0">
                          <a:solidFill>
                            <a:schemeClr val="bg1"/>
                          </a:solidFill>
                        </a:rPr>
                        <a:t>Double</a:t>
                      </a:r>
                      <a:endParaRPr lang="en-US" sz="2400" b="1" dirty="0">
                        <a:solidFill>
                          <a:schemeClr val="bg1"/>
                        </a:solidFill>
                      </a:endParaRP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What about doubling larger numbers?</a:t>
            </a:r>
            <a:endParaRPr lang="en-US" dirty="0"/>
          </a:p>
        </p:txBody>
      </p:sp>
      <p:graphicFrame>
        <p:nvGraphicFramePr>
          <p:cNvPr id="5" name="Content Placeholder 4"/>
          <p:cNvGraphicFramePr>
            <a:graphicFrameLocks noGrp="1"/>
          </p:cNvGraphicFramePr>
          <p:nvPr>
            <p:ph sz="half" idx="1"/>
          </p:nvPr>
        </p:nvGraphicFramePr>
        <p:xfrm>
          <a:off x="457200" y="1600200"/>
          <a:ext cx="4038600" cy="1112520"/>
        </p:xfrm>
        <a:graphic>
          <a:graphicData uri="http://schemas.openxmlformats.org/drawingml/2006/table">
            <a:tbl>
              <a:tblPr firstRow="1" bandRow="1">
                <a:tableStyleId>{5C22544A-7EE6-4342-B048-85BDC9FD1C3A}</a:tableStyleId>
              </a:tblPr>
              <a:tblGrid>
                <a:gridCol w="1346200"/>
                <a:gridCol w="1346200"/>
                <a:gridCol w="1346200"/>
              </a:tblGrid>
              <a:tr h="370840">
                <a:tc>
                  <a:txBody>
                    <a:bodyPr/>
                    <a:lstStyle/>
                    <a:p>
                      <a:pPr algn="ctr"/>
                      <a:r>
                        <a:rPr lang="en-US" dirty="0" smtClean="0">
                          <a:ln>
                            <a:solidFill>
                              <a:schemeClr val="bg1"/>
                            </a:solidFill>
                          </a:ln>
                          <a:solidFill>
                            <a:schemeClr val="bg1"/>
                          </a:solidFill>
                        </a:rPr>
                        <a:t>20</a:t>
                      </a:r>
                      <a:r>
                        <a:rPr lang="en-US" baseline="0" dirty="0" smtClean="0">
                          <a:ln>
                            <a:solidFill>
                              <a:schemeClr val="bg1"/>
                            </a:solidFill>
                          </a:ln>
                          <a:solidFill>
                            <a:schemeClr val="bg1"/>
                          </a:solidFill>
                        </a:rPr>
                        <a:t> x 2</a:t>
                      </a:r>
                      <a:endParaRPr lang="en-US" dirty="0">
                        <a:ln>
                          <a:solidFill>
                            <a:schemeClr val="bg1"/>
                          </a:solidFill>
                        </a:ln>
                        <a:solidFill>
                          <a:schemeClr val="bg1"/>
                        </a:solidFill>
                      </a:endParaRP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tx1"/>
                    </a:solidFill>
                  </a:tcPr>
                </a:tc>
                <a:tc>
                  <a:txBody>
                    <a:bodyPr/>
                    <a:lstStyle/>
                    <a:p>
                      <a:pPr algn="ctr"/>
                      <a:r>
                        <a:rPr lang="en-US" dirty="0" smtClean="0">
                          <a:ln>
                            <a:solidFill>
                              <a:schemeClr val="bg1"/>
                            </a:solidFill>
                          </a:ln>
                          <a:solidFill>
                            <a:schemeClr val="bg1"/>
                          </a:solidFill>
                        </a:rPr>
                        <a:t>20 x 4</a:t>
                      </a:r>
                      <a:endParaRPr lang="en-US" dirty="0">
                        <a:ln>
                          <a:solidFill>
                            <a:schemeClr val="bg1"/>
                          </a:solidFill>
                        </a:ln>
                        <a:solidFill>
                          <a:schemeClr val="bg1"/>
                        </a:solidFill>
                      </a:endParaRP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tx1"/>
                    </a:solidFill>
                  </a:tcPr>
                </a:tc>
                <a:tc>
                  <a:txBody>
                    <a:bodyPr/>
                    <a:lstStyle/>
                    <a:p>
                      <a:pPr algn="ctr"/>
                      <a:r>
                        <a:rPr lang="en-US" dirty="0" smtClean="0">
                          <a:ln>
                            <a:solidFill>
                              <a:schemeClr val="bg1"/>
                            </a:solidFill>
                          </a:ln>
                          <a:solidFill>
                            <a:schemeClr val="bg1"/>
                          </a:solidFill>
                        </a:rPr>
                        <a:t>20 x 8</a:t>
                      </a:r>
                      <a:endParaRPr lang="en-US" dirty="0">
                        <a:ln>
                          <a:solidFill>
                            <a:schemeClr val="bg1"/>
                          </a:solidFill>
                        </a:ln>
                        <a:solidFill>
                          <a:schemeClr val="bg1"/>
                        </a:solidFill>
                      </a:endParaRP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tx1"/>
                    </a:solidFill>
                  </a:tcPr>
                </a:tc>
              </a:tr>
              <a:tr h="370840">
                <a:tc>
                  <a:txBody>
                    <a:bodyPr/>
                    <a:lstStyle/>
                    <a:p>
                      <a:pPr algn="ctr"/>
                      <a:r>
                        <a:rPr lang="en-US" dirty="0" smtClean="0">
                          <a:ln>
                            <a:solidFill>
                              <a:schemeClr val="bg1"/>
                            </a:solidFill>
                          </a:ln>
                          <a:solidFill>
                            <a:schemeClr val="bg1"/>
                          </a:solidFill>
                        </a:rPr>
                        <a:t>30 x 2</a:t>
                      </a:r>
                      <a:endParaRPr lang="en-US" dirty="0">
                        <a:ln>
                          <a:solidFill>
                            <a:schemeClr val="bg1"/>
                          </a:solidFill>
                        </a:ln>
                        <a:solidFill>
                          <a:schemeClr val="bg1"/>
                        </a:solidFill>
                      </a:endParaRP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tx1"/>
                    </a:solidFill>
                  </a:tcPr>
                </a:tc>
                <a:tc>
                  <a:txBody>
                    <a:bodyPr/>
                    <a:lstStyle/>
                    <a:p>
                      <a:pPr algn="ctr"/>
                      <a:r>
                        <a:rPr lang="en-US" dirty="0" smtClean="0">
                          <a:ln>
                            <a:solidFill>
                              <a:schemeClr val="bg1"/>
                            </a:solidFill>
                          </a:ln>
                          <a:solidFill>
                            <a:schemeClr val="bg1"/>
                          </a:solidFill>
                        </a:rPr>
                        <a:t>30 x 4</a:t>
                      </a:r>
                      <a:endParaRPr lang="en-US" dirty="0">
                        <a:ln>
                          <a:solidFill>
                            <a:schemeClr val="bg1"/>
                          </a:solidFill>
                        </a:ln>
                        <a:solidFill>
                          <a:schemeClr val="bg1"/>
                        </a:solidFill>
                      </a:endParaRP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tx1"/>
                    </a:solidFill>
                  </a:tcPr>
                </a:tc>
                <a:tc>
                  <a:txBody>
                    <a:bodyPr/>
                    <a:lstStyle/>
                    <a:p>
                      <a:pPr algn="ctr"/>
                      <a:r>
                        <a:rPr lang="en-US" dirty="0" smtClean="0">
                          <a:ln>
                            <a:solidFill>
                              <a:schemeClr val="bg1"/>
                            </a:solidFill>
                          </a:ln>
                          <a:solidFill>
                            <a:schemeClr val="bg1"/>
                          </a:solidFill>
                        </a:rPr>
                        <a:t>30 x 8</a:t>
                      </a:r>
                      <a:endParaRPr lang="en-US" dirty="0">
                        <a:ln>
                          <a:solidFill>
                            <a:schemeClr val="bg1"/>
                          </a:solidFill>
                        </a:ln>
                        <a:solidFill>
                          <a:schemeClr val="bg1"/>
                        </a:solidFill>
                      </a:endParaRP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tx1"/>
                    </a:solidFill>
                  </a:tcPr>
                </a:tc>
              </a:tr>
              <a:tr h="370840">
                <a:tc>
                  <a:txBody>
                    <a:bodyPr/>
                    <a:lstStyle/>
                    <a:p>
                      <a:pPr algn="ctr"/>
                      <a:r>
                        <a:rPr lang="en-US" dirty="0" smtClean="0">
                          <a:ln>
                            <a:solidFill>
                              <a:schemeClr val="bg1"/>
                            </a:solidFill>
                          </a:ln>
                          <a:solidFill>
                            <a:schemeClr val="bg1"/>
                          </a:solidFill>
                        </a:rPr>
                        <a:t>40</a:t>
                      </a:r>
                      <a:r>
                        <a:rPr lang="en-US" baseline="0" dirty="0" smtClean="0">
                          <a:ln>
                            <a:solidFill>
                              <a:schemeClr val="bg1"/>
                            </a:solidFill>
                          </a:ln>
                          <a:solidFill>
                            <a:schemeClr val="bg1"/>
                          </a:solidFill>
                        </a:rPr>
                        <a:t> x 2</a:t>
                      </a:r>
                      <a:endParaRPr lang="en-US" dirty="0">
                        <a:ln>
                          <a:solidFill>
                            <a:schemeClr val="bg1"/>
                          </a:solidFill>
                        </a:ln>
                        <a:solidFill>
                          <a:schemeClr val="bg1"/>
                        </a:solidFill>
                      </a:endParaRP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tx1"/>
                    </a:solidFill>
                  </a:tcPr>
                </a:tc>
                <a:tc>
                  <a:txBody>
                    <a:bodyPr/>
                    <a:lstStyle/>
                    <a:p>
                      <a:pPr algn="ctr"/>
                      <a:r>
                        <a:rPr lang="en-US" dirty="0" smtClean="0">
                          <a:ln>
                            <a:solidFill>
                              <a:schemeClr val="bg1"/>
                            </a:solidFill>
                          </a:ln>
                          <a:solidFill>
                            <a:schemeClr val="bg1"/>
                          </a:solidFill>
                        </a:rPr>
                        <a:t>40 x</a:t>
                      </a:r>
                      <a:r>
                        <a:rPr lang="en-US" baseline="0" dirty="0" smtClean="0">
                          <a:ln>
                            <a:solidFill>
                              <a:schemeClr val="bg1"/>
                            </a:solidFill>
                          </a:ln>
                          <a:solidFill>
                            <a:schemeClr val="bg1"/>
                          </a:solidFill>
                        </a:rPr>
                        <a:t> 4</a:t>
                      </a:r>
                      <a:endParaRPr lang="en-US" dirty="0">
                        <a:ln>
                          <a:solidFill>
                            <a:schemeClr val="bg1"/>
                          </a:solidFill>
                        </a:ln>
                        <a:solidFill>
                          <a:schemeClr val="bg1"/>
                        </a:solidFill>
                      </a:endParaRP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tx1"/>
                    </a:solidFill>
                  </a:tcPr>
                </a:tc>
                <a:tc>
                  <a:txBody>
                    <a:bodyPr/>
                    <a:lstStyle/>
                    <a:p>
                      <a:pPr algn="ctr"/>
                      <a:r>
                        <a:rPr lang="en-US" dirty="0" smtClean="0">
                          <a:ln>
                            <a:solidFill>
                              <a:schemeClr val="bg1"/>
                            </a:solidFill>
                          </a:ln>
                          <a:solidFill>
                            <a:schemeClr val="bg1"/>
                          </a:solidFill>
                        </a:rPr>
                        <a:t>40</a:t>
                      </a:r>
                      <a:r>
                        <a:rPr lang="en-US" baseline="0" dirty="0" smtClean="0">
                          <a:ln>
                            <a:solidFill>
                              <a:schemeClr val="bg1"/>
                            </a:solidFill>
                          </a:ln>
                          <a:solidFill>
                            <a:schemeClr val="bg1"/>
                          </a:solidFill>
                        </a:rPr>
                        <a:t> x 8</a:t>
                      </a:r>
                      <a:endParaRPr lang="en-US" dirty="0">
                        <a:ln>
                          <a:solidFill>
                            <a:schemeClr val="bg1"/>
                          </a:solidFill>
                        </a:ln>
                        <a:solidFill>
                          <a:schemeClr val="bg1"/>
                        </a:solidFill>
                      </a:endParaRP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tx1"/>
                    </a:solidFill>
                  </a:tcPr>
                </a:tc>
              </a:tr>
            </a:tbl>
          </a:graphicData>
        </a:graphic>
      </p:graphicFrame>
      <p:sp>
        <p:nvSpPr>
          <p:cNvPr id="4" name="Content Placeholder 3"/>
          <p:cNvSpPr>
            <a:spLocks noGrp="1"/>
          </p:cNvSpPr>
          <p:nvPr>
            <p:ph sz="half" idx="2"/>
          </p:nvPr>
        </p:nvSpPr>
        <p:spPr/>
        <p:style>
          <a:lnRef idx="3">
            <a:schemeClr val="lt1"/>
          </a:lnRef>
          <a:fillRef idx="1">
            <a:schemeClr val="dk1"/>
          </a:fillRef>
          <a:effectRef idx="1">
            <a:schemeClr val="dk1"/>
          </a:effectRef>
          <a:fontRef idx="minor">
            <a:schemeClr val="lt1"/>
          </a:fontRef>
        </p:style>
        <p:txBody>
          <a:bodyPr>
            <a:normAutofit fontScale="85000" lnSpcReduction="10000"/>
          </a:bodyPr>
          <a:lstStyle/>
          <a:p>
            <a:r>
              <a:rPr lang="en-US" dirty="0" smtClean="0"/>
              <a:t>What products do you know?  </a:t>
            </a:r>
          </a:p>
          <a:p>
            <a:r>
              <a:rPr lang="en-US" dirty="0" smtClean="0"/>
              <a:t>How do you know them? </a:t>
            </a:r>
          </a:p>
          <a:p>
            <a:r>
              <a:rPr lang="en-US" dirty="0" smtClean="0"/>
              <a:t>How can you use the products you know to figure out the other products?</a:t>
            </a:r>
          </a:p>
          <a:p>
            <a:r>
              <a:rPr lang="en-US" dirty="0" smtClean="0"/>
              <a:t>What other number sentences could we write to keep the pattern going?  </a:t>
            </a:r>
          </a:p>
          <a:p>
            <a:r>
              <a:rPr lang="en-US" dirty="0" smtClean="0"/>
              <a:t>How do the products change?  </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wipe(down)">
                                      <p:cBhvr>
                                        <p:cTn id="7" dur="500"/>
                                        <p:tgtEl>
                                          <p:spTgt spid="4">
                                            <p:bg/>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4">
                                            <p:txEl>
                                              <p:pRg st="0" end="0"/>
                                            </p:txEl>
                                          </p:spTgt>
                                        </p:tgtEl>
                                        <p:attrNameLst>
                                          <p:attrName>style.visibility</p:attrName>
                                        </p:attrNameLst>
                                      </p:cBhvr>
                                      <p:to>
                                        <p:strVal val="visible"/>
                                      </p:to>
                                    </p:set>
                                    <p:animEffect transition="in" filter="wipe(down)">
                                      <p:cBhvr>
                                        <p:cTn id="12" dur="500"/>
                                        <p:tgtEl>
                                          <p:spTgt spid="4">
                                            <p:txEl>
                                              <p:pRg st="0" end="0"/>
                                            </p:txEl>
                                          </p:spTgt>
                                        </p:tgtEl>
                                      </p:cBhvr>
                                    </p:animEffect>
                                  </p:childTnLst>
                                </p:cTn>
                              </p:par>
                              <p:par>
                                <p:cTn id="13" presetID="22" presetClass="entr" presetSubtype="4" fill="hold" grpId="0" nodeType="withEffect">
                                  <p:stCondLst>
                                    <p:cond delay="0"/>
                                  </p:stCondLst>
                                  <p:childTnLst>
                                    <p:set>
                                      <p:cBhvr>
                                        <p:cTn id="14" dur="1" fill="hold">
                                          <p:stCondLst>
                                            <p:cond delay="0"/>
                                          </p:stCondLst>
                                        </p:cTn>
                                        <p:tgtEl>
                                          <p:spTgt spid="4">
                                            <p:txEl>
                                              <p:pRg st="1" end="1"/>
                                            </p:txEl>
                                          </p:spTgt>
                                        </p:tgtEl>
                                        <p:attrNameLst>
                                          <p:attrName>style.visibility</p:attrName>
                                        </p:attrNameLst>
                                      </p:cBhvr>
                                      <p:to>
                                        <p:strVal val="visible"/>
                                      </p:to>
                                    </p:set>
                                    <p:animEffect transition="in" filter="wipe(down)">
                                      <p:cBhvr>
                                        <p:cTn id="15" dur="500"/>
                                        <p:tgtEl>
                                          <p:spTgt spid="4">
                                            <p:txEl>
                                              <p:pRg st="1" end="1"/>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22" presetClass="entr" presetSubtype="4" fill="hold" grpId="0" nodeType="clickEffect">
                                  <p:stCondLst>
                                    <p:cond delay="0"/>
                                  </p:stCondLst>
                                  <p:childTnLst>
                                    <p:set>
                                      <p:cBhvr>
                                        <p:cTn id="19" dur="1" fill="hold">
                                          <p:stCondLst>
                                            <p:cond delay="0"/>
                                          </p:stCondLst>
                                        </p:cTn>
                                        <p:tgtEl>
                                          <p:spTgt spid="4">
                                            <p:txEl>
                                              <p:pRg st="2" end="2"/>
                                            </p:txEl>
                                          </p:spTgt>
                                        </p:tgtEl>
                                        <p:attrNameLst>
                                          <p:attrName>style.visibility</p:attrName>
                                        </p:attrNameLst>
                                      </p:cBhvr>
                                      <p:to>
                                        <p:strVal val="visible"/>
                                      </p:to>
                                    </p:set>
                                    <p:animEffect transition="in" filter="wipe(down)">
                                      <p:cBhvr>
                                        <p:cTn id="20" dur="500"/>
                                        <p:tgtEl>
                                          <p:spTgt spid="4">
                                            <p:txEl>
                                              <p:pRg st="2" end="2"/>
                                            </p:txEl>
                                          </p:spTgt>
                                        </p:tgtEl>
                                      </p:cBhvr>
                                    </p:animEffect>
                                  </p:childTnLst>
                                </p:cTn>
                              </p:par>
                              <p:par>
                                <p:cTn id="21" presetID="22" presetClass="entr" presetSubtype="4" fill="hold" grpId="0" nodeType="withEffect">
                                  <p:stCondLst>
                                    <p:cond delay="0"/>
                                  </p:stCondLst>
                                  <p:childTnLst>
                                    <p:set>
                                      <p:cBhvr>
                                        <p:cTn id="22" dur="1" fill="hold">
                                          <p:stCondLst>
                                            <p:cond delay="0"/>
                                          </p:stCondLst>
                                        </p:cTn>
                                        <p:tgtEl>
                                          <p:spTgt spid="4">
                                            <p:txEl>
                                              <p:pRg st="3" end="3"/>
                                            </p:txEl>
                                          </p:spTgt>
                                        </p:tgtEl>
                                        <p:attrNameLst>
                                          <p:attrName>style.visibility</p:attrName>
                                        </p:attrNameLst>
                                      </p:cBhvr>
                                      <p:to>
                                        <p:strVal val="visible"/>
                                      </p:to>
                                    </p:set>
                                    <p:animEffect transition="in" filter="wipe(down)">
                                      <p:cBhvr>
                                        <p:cTn id="23" dur="500"/>
                                        <p:tgtEl>
                                          <p:spTgt spid="4">
                                            <p:txEl>
                                              <p:pRg st="3" end="3"/>
                                            </p:txEl>
                                          </p:spTgt>
                                        </p:tgtEl>
                                      </p:cBhvr>
                                    </p:animEffect>
                                  </p:childTnLst>
                                </p:cTn>
                              </p:par>
                              <p:par>
                                <p:cTn id="24" presetID="22" presetClass="entr" presetSubtype="4" fill="hold" grpId="0" nodeType="withEffect">
                                  <p:stCondLst>
                                    <p:cond delay="0"/>
                                  </p:stCondLst>
                                  <p:childTnLst>
                                    <p:set>
                                      <p:cBhvr>
                                        <p:cTn id="25" dur="1" fill="hold">
                                          <p:stCondLst>
                                            <p:cond delay="0"/>
                                          </p:stCondLst>
                                        </p:cTn>
                                        <p:tgtEl>
                                          <p:spTgt spid="4">
                                            <p:txEl>
                                              <p:pRg st="4" end="4"/>
                                            </p:txEl>
                                          </p:spTgt>
                                        </p:tgtEl>
                                        <p:attrNameLst>
                                          <p:attrName>style.visibility</p:attrName>
                                        </p:attrNameLst>
                                      </p:cBhvr>
                                      <p:to>
                                        <p:strVal val="visible"/>
                                      </p:to>
                                    </p:set>
                                    <p:animEffect transition="in" filter="wipe(down)">
                                      <p:cBhvr>
                                        <p:cTn id="26" dur="500"/>
                                        <p:tgtEl>
                                          <p:spTgt spid="4">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914400"/>
            <a:ext cx="4038600" cy="5211763"/>
          </a:xfrm>
        </p:spPr>
        <p:style>
          <a:lnRef idx="3">
            <a:schemeClr val="lt1"/>
          </a:lnRef>
          <a:fillRef idx="1">
            <a:schemeClr val="accent1"/>
          </a:fillRef>
          <a:effectRef idx="1">
            <a:schemeClr val="accent1"/>
          </a:effectRef>
          <a:fontRef idx="minor">
            <a:schemeClr val="lt1"/>
          </a:fontRef>
        </p:style>
        <p:txBody>
          <a:bodyPr>
            <a:normAutofit/>
          </a:bodyPr>
          <a:lstStyle/>
          <a:p>
            <a:pPr algn="ctr">
              <a:buNone/>
            </a:pPr>
            <a:r>
              <a:rPr lang="en-US" dirty="0" smtClean="0"/>
              <a:t>8 x ___ = ____</a:t>
            </a:r>
          </a:p>
          <a:p>
            <a:pPr algn="ctr">
              <a:buNone/>
            </a:pPr>
            <a:r>
              <a:rPr lang="en-US" dirty="0" smtClean="0"/>
              <a:t>What number can the missing factor be?</a:t>
            </a:r>
          </a:p>
          <a:p>
            <a:pPr algn="ctr">
              <a:buNone/>
            </a:pPr>
            <a:endParaRPr lang="en-US" dirty="0" smtClean="0"/>
          </a:p>
          <a:p>
            <a:pPr algn="ctr">
              <a:buNone/>
            </a:pPr>
            <a:r>
              <a:rPr lang="en-US" dirty="0" smtClean="0"/>
              <a:t>What is the product of that factor and 8?  How do you know?</a:t>
            </a:r>
            <a:endParaRPr lang="en-US" dirty="0"/>
          </a:p>
        </p:txBody>
      </p:sp>
      <p:sp>
        <p:nvSpPr>
          <p:cNvPr id="4" name="Content Placeholder 3"/>
          <p:cNvSpPr>
            <a:spLocks noGrp="1"/>
          </p:cNvSpPr>
          <p:nvPr>
            <p:ph sz="half" idx="2"/>
          </p:nvPr>
        </p:nvSpPr>
        <p:spPr>
          <a:xfrm>
            <a:off x="4648200" y="914400"/>
            <a:ext cx="4038600" cy="5211763"/>
          </a:xfrm>
        </p:spPr>
        <p:style>
          <a:lnRef idx="3">
            <a:schemeClr val="lt1"/>
          </a:lnRef>
          <a:fillRef idx="1">
            <a:schemeClr val="accent2"/>
          </a:fillRef>
          <a:effectRef idx="1">
            <a:schemeClr val="accent2"/>
          </a:effectRef>
          <a:fontRef idx="minor">
            <a:schemeClr val="lt1"/>
          </a:fontRef>
        </p:style>
        <p:txBody>
          <a:bodyPr>
            <a:normAutofit/>
          </a:bodyPr>
          <a:lstStyle/>
          <a:p>
            <a:pPr algn="ctr">
              <a:buNone/>
            </a:pPr>
            <a:r>
              <a:rPr lang="en-US" dirty="0" smtClean="0"/>
              <a:t>____  x 8 = _____</a:t>
            </a:r>
          </a:p>
          <a:p>
            <a:pPr algn="ctr"/>
            <a:r>
              <a:rPr lang="en-US" dirty="0" smtClean="0"/>
              <a:t>What other factor can you use to make a product that is between 100 and 200?  </a:t>
            </a:r>
          </a:p>
          <a:p>
            <a:pPr algn="ctr"/>
            <a:endParaRPr lang="en-US" dirty="0" smtClean="0"/>
          </a:p>
          <a:p>
            <a:pPr algn="ctr"/>
            <a:r>
              <a:rPr lang="en-US" dirty="0" smtClean="0"/>
              <a:t>How did you decide?</a:t>
            </a:r>
          </a:p>
          <a:p>
            <a:pPr algn="ctr"/>
            <a:endParaRPr lang="en-US" dirty="0" smtClean="0"/>
          </a:p>
          <a:p>
            <a:pPr algn="ctr"/>
            <a:r>
              <a:rPr lang="en-US" dirty="0" smtClean="0"/>
              <a:t>What is the product using your factor?</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 calcmode="lin" valueType="num">
                                      <p:cBhvr additive="base">
                                        <p:cTn id="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8" dur="500" fill="hold"/>
                                        <p:tgtEl>
                                          <p:spTgt spid="4">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anim calcmode="lin" valueType="num">
                                      <p:cBhvr additive="base">
                                        <p:cTn id="1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4">
                                            <p:txEl>
                                              <p:pRg st="1" end="1"/>
                                            </p:txEl>
                                          </p:spTgt>
                                        </p:tgtEl>
                                        <p:attrNameLst>
                                          <p:attrName>style.visibility</p:attrName>
                                        </p:attrNameLst>
                                      </p:cBhvr>
                                      <p:to>
                                        <p:strVal val="visible"/>
                                      </p:to>
                                    </p:set>
                                    <p:anim calcmode="lin" valueType="num">
                                      <p:cBhvr additive="base">
                                        <p:cTn id="1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4">
                                            <p:txEl>
                                              <p:pRg st="1" end="1"/>
                                            </p:txEl>
                                          </p:spTgt>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4">
                                            <p:txEl>
                                              <p:pRg st="3" end="3"/>
                                            </p:txEl>
                                          </p:spTgt>
                                        </p:tgtEl>
                                        <p:attrNameLst>
                                          <p:attrName>style.visibility</p:attrName>
                                        </p:attrNameLst>
                                      </p:cBhvr>
                                      <p:to>
                                        <p:strVal val="visible"/>
                                      </p:to>
                                    </p:set>
                                    <p:anim calcmode="lin" valueType="num">
                                      <p:cBhvr additive="base">
                                        <p:cTn id="19"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4">
                                            <p:txEl>
                                              <p:pRg st="3" end="3"/>
                                            </p:txEl>
                                          </p:spTgt>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4">
                                            <p:txEl>
                                              <p:pRg st="5" end="5"/>
                                            </p:txEl>
                                          </p:spTgt>
                                        </p:tgtEl>
                                        <p:attrNameLst>
                                          <p:attrName>style.visibility</p:attrName>
                                        </p:attrNameLst>
                                      </p:cBhvr>
                                      <p:to>
                                        <p:strVal val="visible"/>
                                      </p:to>
                                    </p:set>
                                    <p:anim calcmode="lin" valueType="num">
                                      <p:cBhvr additive="base">
                                        <p:cTn id="23" dur="500" fill="hold"/>
                                        <p:tgtEl>
                                          <p:spTgt spid="4">
                                            <p:txEl>
                                              <p:pRg st="5" end="5"/>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4">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allAtOnce" animBg="1"/>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endParaRPr lang="en-US"/>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Where might we see two equal rows of objects in everyday life?</a:t>
            </a:r>
            <a:endParaRPr lang="en-US" dirty="0"/>
          </a:p>
        </p:txBody>
      </p:sp>
      <p:graphicFrame>
        <p:nvGraphicFramePr>
          <p:cNvPr id="7" name="Table 6"/>
          <p:cNvGraphicFramePr>
            <a:graphicFrameLocks noGrp="1"/>
          </p:cNvGraphicFramePr>
          <p:nvPr/>
        </p:nvGraphicFramePr>
        <p:xfrm>
          <a:off x="1905000" y="1981200"/>
          <a:ext cx="5715000" cy="4622799"/>
        </p:xfrm>
        <a:graphic>
          <a:graphicData uri="http://schemas.openxmlformats.org/drawingml/2006/table">
            <a:tbl>
              <a:tblPr firstRow="1" bandRow="1">
                <a:tableStyleId>{5C22544A-7EE6-4342-B048-85BDC9FD1C3A}</a:tableStyleId>
              </a:tblPr>
              <a:tblGrid>
                <a:gridCol w="2857500"/>
                <a:gridCol w="2857500"/>
              </a:tblGrid>
              <a:tr h="1540933">
                <a:tc>
                  <a:txBody>
                    <a:bodyPr/>
                    <a:lstStyle/>
                    <a:p>
                      <a:pPr algn="ctr"/>
                      <a:r>
                        <a:rPr lang="en-US" sz="4000" dirty="0" smtClean="0"/>
                        <a:t>Example</a:t>
                      </a:r>
                      <a:endParaRPr lang="en-US" sz="4000" dirty="0"/>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tc>
                  <a:txBody>
                    <a:bodyPr/>
                    <a:lstStyle/>
                    <a:p>
                      <a:pPr algn="ctr"/>
                      <a:r>
                        <a:rPr lang="en-US" sz="4000" dirty="0" smtClean="0"/>
                        <a:t>Related</a:t>
                      </a:r>
                      <a:r>
                        <a:rPr lang="en-US" sz="4000" baseline="0" dirty="0" smtClean="0"/>
                        <a:t> Twos Fact</a:t>
                      </a:r>
                      <a:endParaRPr lang="en-US" sz="4000" dirty="0"/>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tr>
              <a:tr h="1540933">
                <a:tc>
                  <a:txBody>
                    <a:bodyPr/>
                    <a:lstStyle/>
                    <a:p>
                      <a:pPr algn="ctr"/>
                      <a:endParaRPr lang="en-US" sz="4000" dirty="0"/>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tc>
                  <a:txBody>
                    <a:bodyPr/>
                    <a:lstStyle/>
                    <a:p>
                      <a:pPr algn="ctr"/>
                      <a:endParaRPr lang="en-US" sz="4000" dirty="0"/>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tr>
              <a:tr h="1540933">
                <a:tc>
                  <a:txBody>
                    <a:bodyPr/>
                    <a:lstStyle/>
                    <a:p>
                      <a:pPr algn="ctr"/>
                      <a:endParaRPr lang="en-US" sz="4000"/>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tc>
                  <a:txBody>
                    <a:bodyPr/>
                    <a:lstStyle/>
                    <a:p>
                      <a:pPr algn="ctr"/>
                      <a:endParaRPr lang="en-US" sz="4000" dirty="0"/>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tr>
            </a:tbl>
          </a:graphicData>
        </a:graphic>
      </p:graphicFrame>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smtClean="0"/>
              <a:t>Doubling Dot Strategy Cards</a:t>
            </a:r>
            <a:endParaRPr lang="en-US" dirty="0"/>
          </a:p>
        </p:txBody>
      </p:sp>
      <p:sp>
        <p:nvSpPr>
          <p:cNvPr id="8" name="Content Placeholder 7"/>
          <p:cNvSpPr>
            <a:spLocks noGrp="1"/>
          </p:cNvSpPr>
          <p:nvPr>
            <p:ph idx="1"/>
          </p:nvPr>
        </p:nvSpPr>
        <p:spPr/>
        <p:txBody>
          <a:bodyPr/>
          <a:lstStyle/>
          <a:p>
            <a:r>
              <a:rPr lang="en-US" dirty="0" smtClean="0"/>
              <a:t>What do you see on the card?</a:t>
            </a:r>
          </a:p>
          <a:p>
            <a:endParaRPr lang="en-US" dirty="0"/>
          </a:p>
          <a:p>
            <a:r>
              <a:rPr lang="en-US" dirty="0" smtClean="0"/>
              <a:t>How can you figure out the total number of dots?</a:t>
            </a:r>
            <a:endParaRPr lang="en-US" dirty="0"/>
          </a:p>
        </p:txBody>
      </p:sp>
    </p:spTree>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2 X ___ = ____</a:t>
            </a:r>
            <a:endParaRPr lang="en-US" dirty="0"/>
          </a:p>
        </p:txBody>
      </p:sp>
      <p:sp>
        <p:nvSpPr>
          <p:cNvPr id="3" name="Content Placeholder 2"/>
          <p:cNvSpPr>
            <a:spLocks noGrp="1"/>
          </p:cNvSpPr>
          <p:nvPr>
            <p:ph idx="1"/>
          </p:nvPr>
        </p:nvSpPr>
        <p:spPr/>
        <p:txBody>
          <a:bodyPr/>
          <a:lstStyle/>
          <a:p>
            <a:r>
              <a:rPr lang="en-US" dirty="0" smtClean="0"/>
              <a:t>What numbers can you double so that the answer (product) is less than nineteen?  How do you know?</a:t>
            </a:r>
          </a:p>
          <a:p>
            <a:endParaRPr lang="en-US" dirty="0"/>
          </a:p>
          <a:p>
            <a:r>
              <a:rPr lang="en-US" dirty="0" smtClean="0"/>
              <a:t>What would the turn around fact be for each of the numbers you doubled?</a:t>
            </a:r>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accent3">
              <a:shade val="50000"/>
            </a:schemeClr>
          </a:lnRef>
          <a:fillRef idx="1">
            <a:schemeClr val="accent3"/>
          </a:fillRef>
          <a:effectRef idx="0">
            <a:schemeClr val="accent3"/>
          </a:effectRef>
          <a:fontRef idx="minor">
            <a:schemeClr val="lt1"/>
          </a:fontRef>
        </p:style>
        <p:txBody>
          <a:bodyPr>
            <a:normAutofit/>
          </a:bodyPr>
          <a:lstStyle/>
          <a:p>
            <a:r>
              <a:rPr lang="en-US" sz="2800" dirty="0" smtClean="0"/>
              <a:t>Kayla can carry 2 shopping bags at a time.  How many bags will she carry if she makes 7 trips from the store?</a:t>
            </a:r>
            <a:endParaRPr lang="en-US" sz="2800" dirty="0"/>
          </a:p>
        </p:txBody>
      </p:sp>
      <p:sp>
        <p:nvSpPr>
          <p:cNvPr id="3" name="Content Placeholder 2"/>
          <p:cNvSpPr>
            <a:spLocks noGrp="1"/>
          </p:cNvSpPr>
          <p:nvPr>
            <p:ph idx="1"/>
          </p:nvPr>
        </p:nvSpPr>
        <p:spPr/>
        <p:style>
          <a:lnRef idx="2">
            <a:schemeClr val="accent2"/>
          </a:lnRef>
          <a:fillRef idx="1">
            <a:schemeClr val="lt1"/>
          </a:fillRef>
          <a:effectRef idx="0">
            <a:schemeClr val="accent2"/>
          </a:effectRef>
          <a:fontRef idx="minor">
            <a:schemeClr val="dk1"/>
          </a:fontRef>
        </p:style>
        <p:txBody>
          <a:bodyPr/>
          <a:lstStyle/>
          <a:p>
            <a:r>
              <a:rPr lang="en-US" dirty="0" smtClean="0"/>
              <a:t>What do you know for sure from about this problem?</a:t>
            </a:r>
          </a:p>
          <a:p>
            <a:endParaRPr lang="en-US" dirty="0"/>
          </a:p>
          <a:p>
            <a:r>
              <a:rPr lang="en-US" dirty="0" smtClean="0"/>
              <a:t>What is unknown?</a:t>
            </a:r>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04800"/>
            <a:ext cx="8229600" cy="6553200"/>
          </a:xfrm>
        </p:spPr>
        <p:style>
          <a:lnRef idx="2">
            <a:schemeClr val="accent2"/>
          </a:lnRef>
          <a:fillRef idx="1">
            <a:schemeClr val="lt1"/>
          </a:fillRef>
          <a:effectRef idx="0">
            <a:schemeClr val="accent2"/>
          </a:effectRef>
          <a:fontRef idx="minor">
            <a:schemeClr val="dk1"/>
          </a:fontRef>
        </p:style>
        <p:txBody>
          <a:bodyPr>
            <a:normAutofit fontScale="85000" lnSpcReduction="10000"/>
          </a:bodyPr>
          <a:lstStyle/>
          <a:p>
            <a:r>
              <a:rPr lang="en-US" dirty="0" smtClean="0">
                <a:solidFill>
                  <a:schemeClr val="bg1"/>
                </a:solidFill>
              </a:rPr>
              <a:t>A class of students lines up in 2 rows of 9.  How many students are there in total?</a:t>
            </a:r>
          </a:p>
          <a:p>
            <a:endParaRPr lang="en-US" dirty="0"/>
          </a:p>
          <a:p>
            <a:r>
              <a:rPr lang="en-US" dirty="0" smtClean="0">
                <a:solidFill>
                  <a:srgbClr val="FF0000"/>
                </a:solidFill>
              </a:rPr>
              <a:t>It takes Chris 2 minutes to brush his teeth.  How many minutes will it take him to brush his teeth 8 times?</a:t>
            </a:r>
          </a:p>
          <a:p>
            <a:endParaRPr lang="en-US" dirty="0"/>
          </a:p>
          <a:p>
            <a:r>
              <a:rPr lang="en-US" dirty="0" smtClean="0">
                <a:solidFill>
                  <a:srgbClr val="92D050"/>
                </a:solidFill>
              </a:rPr>
              <a:t>There are 6 pairs of ducks sitting next to the pond.  How many ducks are there in total?</a:t>
            </a:r>
          </a:p>
          <a:p>
            <a:endParaRPr lang="en-US" dirty="0" smtClean="0"/>
          </a:p>
          <a:p>
            <a:r>
              <a:rPr lang="en-US" dirty="0" smtClean="0">
                <a:solidFill>
                  <a:srgbClr val="FFFF00"/>
                </a:solidFill>
              </a:rPr>
              <a:t>Katie has her birthday in 2 weeks.  How many days is it until her birthday?</a:t>
            </a:r>
          </a:p>
          <a:p>
            <a:endParaRPr lang="en-US" dirty="0" smtClean="0"/>
          </a:p>
          <a:p>
            <a:r>
              <a:rPr lang="en-US" dirty="0" smtClean="0">
                <a:solidFill>
                  <a:srgbClr val="FFC000"/>
                </a:solidFill>
              </a:rPr>
              <a:t>There are 4 cars parked on the left side of the road.  The same number of cars is parked on the right side.  How many cars are parked here in total?</a:t>
            </a:r>
            <a:endParaRPr lang="en-US" dirty="0">
              <a:solidFill>
                <a:srgbClr val="FFC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down)">
                                      <p:cBhvr>
                                        <p:cTn id="7" dur="500"/>
                                        <p:tgtEl>
                                          <p:spTgt spid="3">
                                            <p:bg/>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wipe(down)">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wipe(down)">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wipe(down)">
                                      <p:cBhvr>
                                        <p:cTn id="22" dur="500"/>
                                        <p:tgtEl>
                                          <p:spTgt spid="3">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grpId="0" nodeType="click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animEffect transition="in" filter="wipe(down)">
                                      <p:cBhvr>
                                        <p:cTn id="27" dur="500"/>
                                        <p:tgtEl>
                                          <p:spTgt spid="3">
                                            <p:txEl>
                                              <p:pRg st="6" end="6"/>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4" fill="hold" grpId="0" nodeType="clickEffect">
                                  <p:stCondLst>
                                    <p:cond delay="0"/>
                                  </p:stCondLst>
                                  <p:childTnLst>
                                    <p:set>
                                      <p:cBhvr>
                                        <p:cTn id="31" dur="1" fill="hold">
                                          <p:stCondLst>
                                            <p:cond delay="0"/>
                                          </p:stCondLst>
                                        </p:cTn>
                                        <p:tgtEl>
                                          <p:spTgt spid="3">
                                            <p:txEl>
                                              <p:pRg st="8" end="8"/>
                                            </p:txEl>
                                          </p:spTgt>
                                        </p:tgtEl>
                                        <p:attrNameLst>
                                          <p:attrName>style.visibility</p:attrName>
                                        </p:attrNameLst>
                                      </p:cBhvr>
                                      <p:to>
                                        <p:strVal val="visible"/>
                                      </p:to>
                                    </p:set>
                                    <p:animEffect transition="in" filter="wipe(down)">
                                      <p:cBhvr>
                                        <p:cTn id="32" dur="5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dirty="0" smtClean="0"/>
              <a:t>Say a twos fact that you know and circle the product.  What patterns do you see?</a:t>
            </a:r>
            <a:endParaRPr lang="en-US" sz="2800" dirty="0"/>
          </a:p>
        </p:txBody>
      </p:sp>
      <p:pic>
        <p:nvPicPr>
          <p:cNvPr id="4" name="Content Placeholder 3" descr="hundreds-chart.jpg"/>
          <p:cNvPicPr>
            <a:picLocks noGrp="1" noChangeAspect="1"/>
          </p:cNvPicPr>
          <p:nvPr>
            <p:ph idx="1"/>
          </p:nvPr>
        </p:nvPicPr>
        <p:blipFill>
          <a:blip r:embed="rId3" cstate="print"/>
          <a:stretch>
            <a:fillRect/>
          </a:stretch>
        </p:blipFill>
        <p:spPr>
          <a:xfrm>
            <a:off x="1753111" y="1295400"/>
            <a:ext cx="6106576" cy="5562600"/>
          </a:xfrm>
        </p:spPr>
      </p:pic>
    </p:spTree>
  </p:cSld>
  <p:clrMapOvr>
    <a:masterClrMapping/>
  </p:clrMapOvr>
  <p:transition/>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565</TotalTime>
  <Words>2528</Words>
  <Application>Microsoft Office PowerPoint</Application>
  <PresentationFormat>On-screen Show (4:3)</PresentationFormat>
  <Paragraphs>318</Paragraphs>
  <Slides>37</Slides>
  <Notes>37</Notes>
  <HiddenSlides>0</HiddenSlides>
  <MMClips>0</MMClips>
  <ScaleCrop>false</ScaleCrop>
  <HeadingPairs>
    <vt:vector size="4" baseType="variant">
      <vt:variant>
        <vt:lpstr>Theme</vt:lpstr>
      </vt:variant>
      <vt:variant>
        <vt:i4>1</vt:i4>
      </vt:variant>
      <vt:variant>
        <vt:lpstr>Slide Titles</vt:lpstr>
      </vt:variant>
      <vt:variant>
        <vt:i4>37</vt:i4>
      </vt:variant>
    </vt:vector>
  </HeadingPairs>
  <TitlesOfParts>
    <vt:vector size="38" baseType="lpstr">
      <vt:lpstr>Office Theme</vt:lpstr>
      <vt:lpstr>Doubling</vt:lpstr>
      <vt:lpstr>Prepare </vt:lpstr>
      <vt:lpstr>Slide 3</vt:lpstr>
      <vt:lpstr>Where might we see two equal rows of objects in everyday life?</vt:lpstr>
      <vt:lpstr>Doubling Dot Strategy Cards</vt:lpstr>
      <vt:lpstr>2 X ___ = ____</vt:lpstr>
      <vt:lpstr>Kayla can carry 2 shopping bags at a time.  How many bags will she carry if she makes 7 trips from the store?</vt:lpstr>
      <vt:lpstr>Slide 8</vt:lpstr>
      <vt:lpstr>Say a twos fact that you know and circle the product.  What patterns do you see?</vt:lpstr>
      <vt:lpstr>You’ll need a blank spinner.  Write the numerals 1-9 filling in the segments (one will be empty).  </vt:lpstr>
      <vt:lpstr>____ X 2  = _____</vt:lpstr>
      <vt:lpstr>2 X ___ = ____</vt:lpstr>
      <vt:lpstr>Use Tens and Doubles Problem Solving Challenge #1</vt:lpstr>
      <vt:lpstr>Slide 14</vt:lpstr>
      <vt:lpstr>Painting</vt:lpstr>
      <vt:lpstr>Doubling Strategy Dot  Cards</vt:lpstr>
      <vt:lpstr>Slide 17</vt:lpstr>
      <vt:lpstr>What products can you figure out quickly?</vt:lpstr>
      <vt:lpstr>Turnarounds</vt:lpstr>
      <vt:lpstr>Turnarounds</vt:lpstr>
      <vt:lpstr>Turnarounds</vt:lpstr>
      <vt:lpstr>Game:  Partner 1 copy this game board quickly into your journal.  Partner 2 get a number cube labeled 4, 5, 6, 7, 8, 9 and another number cube with 3 spaces labeled double and 3 other spaces labeled double double.  Each partner needs four counters, a different color per partner.  </vt:lpstr>
      <vt:lpstr>Your Turn</vt:lpstr>
      <vt:lpstr>Use Tens, Double, and Double Double  Problem Solving Challenge #2</vt:lpstr>
      <vt:lpstr>Slide 25</vt:lpstr>
      <vt:lpstr>Lollipops</vt:lpstr>
      <vt:lpstr>Rows and Rows of Cubes about 40 connecting cubes per group </vt:lpstr>
      <vt:lpstr>Doubling Dot Cards</vt:lpstr>
      <vt:lpstr>Slide 29</vt:lpstr>
      <vt:lpstr>Slide 30</vt:lpstr>
      <vt:lpstr>What products can you figure out quickly?   How can you figure out the other products?  </vt:lpstr>
      <vt:lpstr>Arrays 2 cubes per pair    1  cube with 2,2,4,4,8,8 1 cube with 4,5,6,7,8,9 grid paper or BLM 14</vt:lpstr>
      <vt:lpstr>Double Trouble Game This game is for 2 to six players.   Each player needs 5 transparent counters, a different color from other players. Each group will need a copy of BLM 15 and two cubes from previous activity. </vt:lpstr>
      <vt:lpstr>  Get on your feet!! Two or more groups of at least 5 players. Large floor models of tables below 2 Beanbags or other object to throw per floor model.  </vt:lpstr>
      <vt:lpstr>What about doubling larger numbers?</vt:lpstr>
      <vt:lpstr>Slide 36</vt:lpstr>
      <vt:lpstr>Slide 37</vt:lpstr>
    </vt:vector>
  </TitlesOfParts>
  <Company>Round Rock ISD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Doubling</dc:title>
  <dc:creator>124payner</dc:creator>
  <cp:lastModifiedBy>127ramirezc</cp:lastModifiedBy>
  <cp:revision>60</cp:revision>
  <dcterms:created xsi:type="dcterms:W3CDTF">2010-09-16T16:14:08Z</dcterms:created>
  <dcterms:modified xsi:type="dcterms:W3CDTF">2010-10-28T11:31:22Z</dcterms:modified>
</cp:coreProperties>
</file>